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88" r:id="rId2"/>
    <p:sldId id="300" r:id="rId3"/>
    <p:sldId id="301" r:id="rId4"/>
    <p:sldId id="302" r:id="rId5"/>
    <p:sldId id="304" r:id="rId6"/>
    <p:sldId id="259" r:id="rId7"/>
    <p:sldId id="260" r:id="rId8"/>
    <p:sldId id="261" r:id="rId9"/>
    <p:sldId id="262" r:id="rId10"/>
    <p:sldId id="323" r:id="rId11"/>
    <p:sldId id="312" r:id="rId12"/>
    <p:sldId id="309" r:id="rId13"/>
    <p:sldId id="310" r:id="rId14"/>
    <p:sldId id="319" r:id="rId15"/>
    <p:sldId id="320" r:id="rId16"/>
    <p:sldId id="330" r:id="rId17"/>
    <p:sldId id="324" r:id="rId18"/>
    <p:sldId id="331" r:id="rId19"/>
    <p:sldId id="332" r:id="rId20"/>
    <p:sldId id="325" r:id="rId21"/>
    <p:sldId id="326" r:id="rId22"/>
    <p:sldId id="333" r:id="rId23"/>
    <p:sldId id="327" r:id="rId24"/>
    <p:sldId id="334" r:id="rId25"/>
    <p:sldId id="328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29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F8BAA7-14A2-4066-93BF-E84CE49959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49F788EC-C541-4B0F-A3F8-DA04389A0FAF}">
      <dgm:prSet/>
      <dgm:spPr/>
      <dgm:t>
        <a:bodyPr/>
        <a:lstStyle/>
        <a:p>
          <a:pPr>
            <a:defRPr cap="all"/>
          </a:pPr>
          <a:r>
            <a:rPr lang="en-US" dirty="0"/>
            <a:t>Leading AI R&amp;D @ PMO (5y)</a:t>
          </a:r>
        </a:p>
      </dgm:t>
    </dgm:pt>
    <dgm:pt modelId="{5666C0BB-BDF6-4210-8075-AF77A6316EE6}" type="parTrans" cxnId="{BF051244-E951-44FA-84CF-334546D4843C}">
      <dgm:prSet/>
      <dgm:spPr/>
      <dgm:t>
        <a:bodyPr/>
        <a:lstStyle/>
        <a:p>
          <a:endParaRPr lang="en-US"/>
        </a:p>
      </dgm:t>
    </dgm:pt>
    <dgm:pt modelId="{38FA9E1D-D920-4BA1-9DEB-B0FC4B6E1DA8}" type="sibTrans" cxnId="{BF051244-E951-44FA-84CF-334546D4843C}">
      <dgm:prSet/>
      <dgm:spPr/>
      <dgm:t>
        <a:bodyPr/>
        <a:lstStyle/>
        <a:p>
          <a:endParaRPr lang="en-US"/>
        </a:p>
      </dgm:t>
    </dgm:pt>
    <dgm:pt modelId="{A6BA93B0-0EEE-4E8A-8982-0AD8D45F07AE}">
      <dgm:prSet/>
      <dgm:spPr/>
      <dgm:t>
        <a:bodyPr/>
        <a:lstStyle/>
        <a:p>
          <a:pPr>
            <a:defRPr cap="all"/>
          </a:pPr>
          <a:r>
            <a:rPr lang="en-US" dirty="0"/>
            <a:t>PhD Candidate @ Technion – IIT</a:t>
          </a:r>
        </a:p>
      </dgm:t>
    </dgm:pt>
    <dgm:pt modelId="{08599A0D-6102-47C4-9724-30D2256702F7}" type="parTrans" cxnId="{FADA2057-3436-4255-9576-F304564FB4F1}">
      <dgm:prSet/>
      <dgm:spPr/>
      <dgm:t>
        <a:bodyPr/>
        <a:lstStyle/>
        <a:p>
          <a:endParaRPr lang="en-US"/>
        </a:p>
      </dgm:t>
    </dgm:pt>
    <dgm:pt modelId="{247C9379-42C0-45DD-80A4-E70B2B01BA0B}" type="sibTrans" cxnId="{FADA2057-3436-4255-9576-F304564FB4F1}">
      <dgm:prSet/>
      <dgm:spPr/>
      <dgm:t>
        <a:bodyPr/>
        <a:lstStyle/>
        <a:p>
          <a:endParaRPr lang="en-US"/>
        </a:p>
      </dgm:t>
    </dgm:pt>
    <dgm:pt modelId="{5EF1DCC8-D0F2-4747-BA3F-A1A8A4FA6A4F}">
      <dgm:prSet/>
      <dgm:spPr/>
      <dgm:t>
        <a:bodyPr/>
        <a:lstStyle/>
        <a:p>
          <a:pPr>
            <a:defRPr cap="all"/>
          </a:pPr>
          <a:r>
            <a:rPr lang="en-US" dirty="0"/>
            <a:t>Chief editor     @ interviews.ai</a:t>
          </a:r>
        </a:p>
      </dgm:t>
    </dgm:pt>
    <dgm:pt modelId="{C336591A-7E5F-4BB8-A363-7543547918C7}" type="parTrans" cxnId="{3C395673-657C-4164-8C39-540F2A732459}">
      <dgm:prSet/>
      <dgm:spPr/>
      <dgm:t>
        <a:bodyPr/>
        <a:lstStyle/>
        <a:p>
          <a:endParaRPr lang="en-US"/>
        </a:p>
      </dgm:t>
    </dgm:pt>
    <dgm:pt modelId="{08A83058-91BE-46D9-A734-4EEBCE891631}" type="sibTrans" cxnId="{3C395673-657C-4164-8C39-540F2A732459}">
      <dgm:prSet/>
      <dgm:spPr/>
      <dgm:t>
        <a:bodyPr/>
        <a:lstStyle/>
        <a:p>
          <a:endParaRPr lang="en-US"/>
        </a:p>
      </dgm:t>
    </dgm:pt>
    <dgm:pt modelId="{E89D716D-BDC3-4D21-8CBC-D1BD83F39ACC}">
      <dgm:prSet/>
      <dgm:spPr/>
      <dgm:t>
        <a:bodyPr/>
        <a:lstStyle/>
        <a:p>
          <a:pPr>
            <a:defRPr cap="all"/>
          </a:pPr>
          <a:r>
            <a:rPr lang="en-US" dirty="0"/>
            <a:t>AI Consultant for startups</a:t>
          </a:r>
        </a:p>
      </dgm:t>
    </dgm:pt>
    <dgm:pt modelId="{441DBF09-1DE8-4213-8675-D841B71C2027}" type="parTrans" cxnId="{6A18AF1A-05E1-4484-9133-32EF32B34681}">
      <dgm:prSet/>
      <dgm:spPr/>
      <dgm:t>
        <a:bodyPr/>
        <a:lstStyle/>
        <a:p>
          <a:endParaRPr lang="en-US"/>
        </a:p>
      </dgm:t>
    </dgm:pt>
    <dgm:pt modelId="{CCED2DBE-1503-4419-BC33-11D67732F344}" type="sibTrans" cxnId="{6A18AF1A-05E1-4484-9133-32EF32B34681}">
      <dgm:prSet/>
      <dgm:spPr/>
      <dgm:t>
        <a:bodyPr/>
        <a:lstStyle/>
        <a:p>
          <a:endParaRPr lang="en-US"/>
        </a:p>
      </dgm:t>
    </dgm:pt>
    <dgm:pt modelId="{D824E9B5-6E63-4614-90C2-24C087A6169D}" type="pres">
      <dgm:prSet presAssocID="{55F8BAA7-14A2-4066-93BF-E84CE49959C3}" presName="root" presStyleCnt="0">
        <dgm:presLayoutVars>
          <dgm:dir/>
          <dgm:resizeHandles val="exact"/>
        </dgm:presLayoutVars>
      </dgm:prSet>
      <dgm:spPr/>
    </dgm:pt>
    <dgm:pt modelId="{1B1B7AF8-57B5-426A-9C4A-11303A20EB98}" type="pres">
      <dgm:prSet presAssocID="{49F788EC-C541-4B0F-A3F8-DA04389A0FAF}" presName="compNode" presStyleCnt="0"/>
      <dgm:spPr/>
    </dgm:pt>
    <dgm:pt modelId="{AA88D2DC-B977-4F66-81A5-8BA74179F48E}" type="pres">
      <dgm:prSet presAssocID="{49F788EC-C541-4B0F-A3F8-DA04389A0FAF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41398A8-F62B-42D2-91D0-2000867030EB}" type="pres">
      <dgm:prSet presAssocID="{49F788EC-C541-4B0F-A3F8-DA04389A0FA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F3DF395E-04BE-4B39-8746-D77E4EBE632E}" type="pres">
      <dgm:prSet presAssocID="{49F788EC-C541-4B0F-A3F8-DA04389A0FAF}" presName="spaceRect" presStyleCnt="0"/>
      <dgm:spPr/>
    </dgm:pt>
    <dgm:pt modelId="{0EC4C131-CE73-4350-AD26-D6D9DD0B0B7D}" type="pres">
      <dgm:prSet presAssocID="{49F788EC-C541-4B0F-A3F8-DA04389A0FAF}" presName="textRect" presStyleLbl="revTx" presStyleIdx="0" presStyleCnt="4">
        <dgm:presLayoutVars>
          <dgm:chMax val="1"/>
          <dgm:chPref val="1"/>
        </dgm:presLayoutVars>
      </dgm:prSet>
      <dgm:spPr/>
    </dgm:pt>
    <dgm:pt modelId="{72122048-14FD-4A44-99D7-E58AD4741A51}" type="pres">
      <dgm:prSet presAssocID="{38FA9E1D-D920-4BA1-9DEB-B0FC4B6E1DA8}" presName="sibTrans" presStyleCnt="0"/>
      <dgm:spPr/>
    </dgm:pt>
    <dgm:pt modelId="{08438786-E511-45C3-89F0-25BF5FEA8F06}" type="pres">
      <dgm:prSet presAssocID="{A6BA93B0-0EEE-4E8A-8982-0AD8D45F07AE}" presName="compNode" presStyleCnt="0"/>
      <dgm:spPr/>
    </dgm:pt>
    <dgm:pt modelId="{D92DD5A0-0F98-4085-A374-0F9E649D22AD}" type="pres">
      <dgm:prSet presAssocID="{A6BA93B0-0EEE-4E8A-8982-0AD8D45F07AE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97803BB-D079-438F-A6FC-CAEC7A921D27}" type="pres">
      <dgm:prSet presAssocID="{A6BA93B0-0EEE-4E8A-8982-0AD8D45F07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122C3877-FF3D-4AFA-B560-7BB350D1F8F9}" type="pres">
      <dgm:prSet presAssocID="{A6BA93B0-0EEE-4E8A-8982-0AD8D45F07AE}" presName="spaceRect" presStyleCnt="0"/>
      <dgm:spPr/>
    </dgm:pt>
    <dgm:pt modelId="{C789B691-0CDD-43EB-AB03-ECCE95F7AD7D}" type="pres">
      <dgm:prSet presAssocID="{A6BA93B0-0EEE-4E8A-8982-0AD8D45F07AE}" presName="textRect" presStyleLbl="revTx" presStyleIdx="1" presStyleCnt="4">
        <dgm:presLayoutVars>
          <dgm:chMax val="1"/>
          <dgm:chPref val="1"/>
        </dgm:presLayoutVars>
      </dgm:prSet>
      <dgm:spPr/>
    </dgm:pt>
    <dgm:pt modelId="{7C732B0A-F482-4FE7-87EA-7FA616ECA905}" type="pres">
      <dgm:prSet presAssocID="{247C9379-42C0-45DD-80A4-E70B2B01BA0B}" presName="sibTrans" presStyleCnt="0"/>
      <dgm:spPr/>
    </dgm:pt>
    <dgm:pt modelId="{2B3B7FA8-2F15-46D0-9196-9CA56DF2336D}" type="pres">
      <dgm:prSet presAssocID="{5EF1DCC8-D0F2-4747-BA3F-A1A8A4FA6A4F}" presName="compNode" presStyleCnt="0"/>
      <dgm:spPr/>
    </dgm:pt>
    <dgm:pt modelId="{945C22F3-8552-4581-8DA5-BE044A40F58A}" type="pres">
      <dgm:prSet presAssocID="{5EF1DCC8-D0F2-4747-BA3F-A1A8A4FA6A4F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9E13DE1-FE9B-4EA9-936B-539D08D87313}" type="pres">
      <dgm:prSet presAssocID="{5EF1DCC8-D0F2-4747-BA3F-A1A8A4FA6A4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telling"/>
        </a:ext>
      </dgm:extLst>
    </dgm:pt>
    <dgm:pt modelId="{DD466A5D-58B3-4876-9B2F-0D342D58740D}" type="pres">
      <dgm:prSet presAssocID="{5EF1DCC8-D0F2-4747-BA3F-A1A8A4FA6A4F}" presName="spaceRect" presStyleCnt="0"/>
      <dgm:spPr/>
    </dgm:pt>
    <dgm:pt modelId="{5CDB98E7-64B7-4A8B-88FA-40E160D09C06}" type="pres">
      <dgm:prSet presAssocID="{5EF1DCC8-D0F2-4747-BA3F-A1A8A4FA6A4F}" presName="textRect" presStyleLbl="revTx" presStyleIdx="2" presStyleCnt="4">
        <dgm:presLayoutVars>
          <dgm:chMax val="1"/>
          <dgm:chPref val="1"/>
        </dgm:presLayoutVars>
      </dgm:prSet>
      <dgm:spPr/>
    </dgm:pt>
    <dgm:pt modelId="{D7E27F57-4502-4065-A27C-CA94F61DAF25}" type="pres">
      <dgm:prSet presAssocID="{08A83058-91BE-46D9-A734-4EEBCE891631}" presName="sibTrans" presStyleCnt="0"/>
      <dgm:spPr/>
    </dgm:pt>
    <dgm:pt modelId="{57228306-946E-4244-8A1D-BBE5BA5D682C}" type="pres">
      <dgm:prSet presAssocID="{E89D716D-BDC3-4D21-8CBC-D1BD83F39ACC}" presName="compNode" presStyleCnt="0"/>
      <dgm:spPr/>
    </dgm:pt>
    <dgm:pt modelId="{8E72DF51-D15E-4C0B-AD17-971651B78E08}" type="pres">
      <dgm:prSet presAssocID="{E89D716D-BDC3-4D21-8CBC-D1BD83F39AC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1F7DF7A-6C85-4FBA-A806-B4ADEFE0483C}" type="pres">
      <dgm:prSet presAssocID="{E89D716D-BDC3-4D21-8CBC-D1BD83F39AC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7869058-CBE8-4C49-AC22-EA47A7134882}" type="pres">
      <dgm:prSet presAssocID="{E89D716D-BDC3-4D21-8CBC-D1BD83F39ACC}" presName="spaceRect" presStyleCnt="0"/>
      <dgm:spPr/>
    </dgm:pt>
    <dgm:pt modelId="{CEFC2BB4-140C-4E15-9549-4BE4F3BFCF4E}" type="pres">
      <dgm:prSet presAssocID="{E89D716D-BDC3-4D21-8CBC-D1BD83F39AC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A18AF1A-05E1-4484-9133-32EF32B34681}" srcId="{55F8BAA7-14A2-4066-93BF-E84CE49959C3}" destId="{E89D716D-BDC3-4D21-8CBC-D1BD83F39ACC}" srcOrd="3" destOrd="0" parTransId="{441DBF09-1DE8-4213-8675-D841B71C2027}" sibTransId="{CCED2DBE-1503-4419-BC33-11D67732F344}"/>
    <dgm:cxn modelId="{BFE14F1C-EFC4-401D-ADB3-83DF54B3F995}" type="presOf" srcId="{55F8BAA7-14A2-4066-93BF-E84CE49959C3}" destId="{D824E9B5-6E63-4614-90C2-24C087A6169D}" srcOrd="0" destOrd="0" presId="urn:microsoft.com/office/officeart/2018/5/layout/IconLeafLabelList"/>
    <dgm:cxn modelId="{39B39234-2667-4922-9C30-4E02FC683AB3}" type="presOf" srcId="{5EF1DCC8-D0F2-4747-BA3F-A1A8A4FA6A4F}" destId="{5CDB98E7-64B7-4A8B-88FA-40E160D09C06}" srcOrd="0" destOrd="0" presId="urn:microsoft.com/office/officeart/2018/5/layout/IconLeafLabelList"/>
    <dgm:cxn modelId="{BF051244-E951-44FA-84CF-334546D4843C}" srcId="{55F8BAA7-14A2-4066-93BF-E84CE49959C3}" destId="{49F788EC-C541-4B0F-A3F8-DA04389A0FAF}" srcOrd="0" destOrd="0" parTransId="{5666C0BB-BDF6-4210-8075-AF77A6316EE6}" sibTransId="{38FA9E1D-D920-4BA1-9DEB-B0FC4B6E1DA8}"/>
    <dgm:cxn modelId="{69DF266A-8F0B-4E2A-9080-2095DEB1AF90}" type="presOf" srcId="{49F788EC-C541-4B0F-A3F8-DA04389A0FAF}" destId="{0EC4C131-CE73-4350-AD26-D6D9DD0B0B7D}" srcOrd="0" destOrd="0" presId="urn:microsoft.com/office/officeart/2018/5/layout/IconLeafLabelList"/>
    <dgm:cxn modelId="{3C395673-657C-4164-8C39-540F2A732459}" srcId="{55F8BAA7-14A2-4066-93BF-E84CE49959C3}" destId="{5EF1DCC8-D0F2-4747-BA3F-A1A8A4FA6A4F}" srcOrd="2" destOrd="0" parTransId="{C336591A-7E5F-4BB8-A363-7543547918C7}" sibTransId="{08A83058-91BE-46D9-A734-4EEBCE891631}"/>
    <dgm:cxn modelId="{FADA2057-3436-4255-9576-F304564FB4F1}" srcId="{55F8BAA7-14A2-4066-93BF-E84CE49959C3}" destId="{A6BA93B0-0EEE-4E8A-8982-0AD8D45F07AE}" srcOrd="1" destOrd="0" parTransId="{08599A0D-6102-47C4-9724-30D2256702F7}" sibTransId="{247C9379-42C0-45DD-80A4-E70B2B01BA0B}"/>
    <dgm:cxn modelId="{86BD11ED-DB3C-4601-BE9B-73F9E0A1DE86}" type="presOf" srcId="{E89D716D-BDC3-4D21-8CBC-D1BD83F39ACC}" destId="{CEFC2BB4-140C-4E15-9549-4BE4F3BFCF4E}" srcOrd="0" destOrd="0" presId="urn:microsoft.com/office/officeart/2018/5/layout/IconLeafLabelList"/>
    <dgm:cxn modelId="{B9CE4CEF-2B18-4070-802E-63E4E7DC0812}" type="presOf" srcId="{A6BA93B0-0EEE-4E8A-8982-0AD8D45F07AE}" destId="{C789B691-0CDD-43EB-AB03-ECCE95F7AD7D}" srcOrd="0" destOrd="0" presId="urn:microsoft.com/office/officeart/2018/5/layout/IconLeafLabelList"/>
    <dgm:cxn modelId="{5A358245-ADD6-4C37-8D64-5DD6E5DE3905}" type="presParOf" srcId="{D824E9B5-6E63-4614-90C2-24C087A6169D}" destId="{1B1B7AF8-57B5-426A-9C4A-11303A20EB98}" srcOrd="0" destOrd="0" presId="urn:microsoft.com/office/officeart/2018/5/layout/IconLeafLabelList"/>
    <dgm:cxn modelId="{80B35EB0-3384-4C62-89C7-474286A2E719}" type="presParOf" srcId="{1B1B7AF8-57B5-426A-9C4A-11303A20EB98}" destId="{AA88D2DC-B977-4F66-81A5-8BA74179F48E}" srcOrd="0" destOrd="0" presId="urn:microsoft.com/office/officeart/2018/5/layout/IconLeafLabelList"/>
    <dgm:cxn modelId="{A2F37AC0-29E7-482D-A38F-D29F33A3B8FB}" type="presParOf" srcId="{1B1B7AF8-57B5-426A-9C4A-11303A20EB98}" destId="{A41398A8-F62B-42D2-91D0-2000867030EB}" srcOrd="1" destOrd="0" presId="urn:microsoft.com/office/officeart/2018/5/layout/IconLeafLabelList"/>
    <dgm:cxn modelId="{F969590E-5128-41A5-AB7F-B407ADE46397}" type="presParOf" srcId="{1B1B7AF8-57B5-426A-9C4A-11303A20EB98}" destId="{F3DF395E-04BE-4B39-8746-D77E4EBE632E}" srcOrd="2" destOrd="0" presId="urn:microsoft.com/office/officeart/2018/5/layout/IconLeafLabelList"/>
    <dgm:cxn modelId="{1F551490-C04A-437D-AF5E-F9C33CA1761D}" type="presParOf" srcId="{1B1B7AF8-57B5-426A-9C4A-11303A20EB98}" destId="{0EC4C131-CE73-4350-AD26-D6D9DD0B0B7D}" srcOrd="3" destOrd="0" presId="urn:microsoft.com/office/officeart/2018/5/layout/IconLeafLabelList"/>
    <dgm:cxn modelId="{D08C80EB-9004-4F3F-A6E6-1F85BB731E25}" type="presParOf" srcId="{D824E9B5-6E63-4614-90C2-24C087A6169D}" destId="{72122048-14FD-4A44-99D7-E58AD4741A51}" srcOrd="1" destOrd="0" presId="urn:microsoft.com/office/officeart/2018/5/layout/IconLeafLabelList"/>
    <dgm:cxn modelId="{0E52B2EA-78AF-47F5-8BF7-50FE4AC87916}" type="presParOf" srcId="{D824E9B5-6E63-4614-90C2-24C087A6169D}" destId="{08438786-E511-45C3-89F0-25BF5FEA8F06}" srcOrd="2" destOrd="0" presId="urn:microsoft.com/office/officeart/2018/5/layout/IconLeafLabelList"/>
    <dgm:cxn modelId="{FEB1FC0B-65C2-424B-824F-C5C2BF680355}" type="presParOf" srcId="{08438786-E511-45C3-89F0-25BF5FEA8F06}" destId="{D92DD5A0-0F98-4085-A374-0F9E649D22AD}" srcOrd="0" destOrd="0" presId="urn:microsoft.com/office/officeart/2018/5/layout/IconLeafLabelList"/>
    <dgm:cxn modelId="{F5DB8853-842A-4075-8C23-5088BCFCEDB8}" type="presParOf" srcId="{08438786-E511-45C3-89F0-25BF5FEA8F06}" destId="{797803BB-D079-438F-A6FC-CAEC7A921D27}" srcOrd="1" destOrd="0" presId="urn:microsoft.com/office/officeart/2018/5/layout/IconLeafLabelList"/>
    <dgm:cxn modelId="{9C03B4EA-0368-44A9-9D81-71C8B9B6B46E}" type="presParOf" srcId="{08438786-E511-45C3-89F0-25BF5FEA8F06}" destId="{122C3877-FF3D-4AFA-B560-7BB350D1F8F9}" srcOrd="2" destOrd="0" presId="urn:microsoft.com/office/officeart/2018/5/layout/IconLeafLabelList"/>
    <dgm:cxn modelId="{40FD1508-3D7D-4DDC-A110-6F27E60E0399}" type="presParOf" srcId="{08438786-E511-45C3-89F0-25BF5FEA8F06}" destId="{C789B691-0CDD-43EB-AB03-ECCE95F7AD7D}" srcOrd="3" destOrd="0" presId="urn:microsoft.com/office/officeart/2018/5/layout/IconLeafLabelList"/>
    <dgm:cxn modelId="{850310DC-F6F6-4D1F-801A-84FDFA164BA6}" type="presParOf" srcId="{D824E9B5-6E63-4614-90C2-24C087A6169D}" destId="{7C732B0A-F482-4FE7-87EA-7FA616ECA905}" srcOrd="3" destOrd="0" presId="urn:microsoft.com/office/officeart/2018/5/layout/IconLeafLabelList"/>
    <dgm:cxn modelId="{8044A7E2-02EF-42F8-862B-E330F0E0A78C}" type="presParOf" srcId="{D824E9B5-6E63-4614-90C2-24C087A6169D}" destId="{2B3B7FA8-2F15-46D0-9196-9CA56DF2336D}" srcOrd="4" destOrd="0" presId="urn:microsoft.com/office/officeart/2018/5/layout/IconLeafLabelList"/>
    <dgm:cxn modelId="{0181303C-46B6-4D3F-B07B-1718AC2501FB}" type="presParOf" srcId="{2B3B7FA8-2F15-46D0-9196-9CA56DF2336D}" destId="{945C22F3-8552-4581-8DA5-BE044A40F58A}" srcOrd="0" destOrd="0" presId="urn:microsoft.com/office/officeart/2018/5/layout/IconLeafLabelList"/>
    <dgm:cxn modelId="{65906748-3E11-4B25-905A-14FD1E7ADF23}" type="presParOf" srcId="{2B3B7FA8-2F15-46D0-9196-9CA56DF2336D}" destId="{F9E13DE1-FE9B-4EA9-936B-539D08D87313}" srcOrd="1" destOrd="0" presId="urn:microsoft.com/office/officeart/2018/5/layout/IconLeafLabelList"/>
    <dgm:cxn modelId="{7BA094B1-1F6C-493B-BF30-052AF1642AB8}" type="presParOf" srcId="{2B3B7FA8-2F15-46D0-9196-9CA56DF2336D}" destId="{DD466A5D-58B3-4876-9B2F-0D342D58740D}" srcOrd="2" destOrd="0" presId="urn:microsoft.com/office/officeart/2018/5/layout/IconLeafLabelList"/>
    <dgm:cxn modelId="{00BA106C-3B31-4161-B510-255B4D2961B9}" type="presParOf" srcId="{2B3B7FA8-2F15-46D0-9196-9CA56DF2336D}" destId="{5CDB98E7-64B7-4A8B-88FA-40E160D09C06}" srcOrd="3" destOrd="0" presId="urn:microsoft.com/office/officeart/2018/5/layout/IconLeafLabelList"/>
    <dgm:cxn modelId="{D557BB34-FF53-45D5-A174-27F3ED27E0E5}" type="presParOf" srcId="{D824E9B5-6E63-4614-90C2-24C087A6169D}" destId="{D7E27F57-4502-4065-A27C-CA94F61DAF25}" srcOrd="5" destOrd="0" presId="urn:microsoft.com/office/officeart/2018/5/layout/IconLeafLabelList"/>
    <dgm:cxn modelId="{19460FEA-BAE6-4280-8254-7386C19C0BE4}" type="presParOf" srcId="{D824E9B5-6E63-4614-90C2-24C087A6169D}" destId="{57228306-946E-4244-8A1D-BBE5BA5D682C}" srcOrd="6" destOrd="0" presId="urn:microsoft.com/office/officeart/2018/5/layout/IconLeafLabelList"/>
    <dgm:cxn modelId="{8EF3E5F1-6675-415F-918D-73922099CA97}" type="presParOf" srcId="{57228306-946E-4244-8A1D-BBE5BA5D682C}" destId="{8E72DF51-D15E-4C0B-AD17-971651B78E08}" srcOrd="0" destOrd="0" presId="urn:microsoft.com/office/officeart/2018/5/layout/IconLeafLabelList"/>
    <dgm:cxn modelId="{6C035759-9C49-4B37-BBB7-A2C33FE562FB}" type="presParOf" srcId="{57228306-946E-4244-8A1D-BBE5BA5D682C}" destId="{71F7DF7A-6C85-4FBA-A806-B4ADEFE0483C}" srcOrd="1" destOrd="0" presId="urn:microsoft.com/office/officeart/2018/5/layout/IconLeafLabelList"/>
    <dgm:cxn modelId="{2D2B7BFF-B8D9-48D2-8D84-0D7F4C0C0F80}" type="presParOf" srcId="{57228306-946E-4244-8A1D-BBE5BA5D682C}" destId="{27869058-CBE8-4C49-AC22-EA47A7134882}" srcOrd="2" destOrd="0" presId="urn:microsoft.com/office/officeart/2018/5/layout/IconLeafLabelList"/>
    <dgm:cxn modelId="{454DE82D-CD5E-4838-B366-C7BC053E3674}" type="presParOf" srcId="{57228306-946E-4244-8A1D-BBE5BA5D682C}" destId="{CEFC2BB4-140C-4E15-9549-4BE4F3BFCF4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8D2DC-B977-4F66-81A5-8BA74179F48E}">
      <dsp:nvSpPr>
        <dsp:cNvPr id="0" name=""/>
        <dsp:cNvSpPr/>
      </dsp:nvSpPr>
      <dsp:spPr>
        <a:xfrm>
          <a:off x="555386" y="739774"/>
          <a:ext cx="1445223" cy="14452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1398A8-F62B-42D2-91D0-2000867030EB}">
      <dsp:nvSpPr>
        <dsp:cNvPr id="0" name=""/>
        <dsp:cNvSpPr/>
      </dsp:nvSpPr>
      <dsp:spPr>
        <a:xfrm>
          <a:off x="863384" y="1047772"/>
          <a:ext cx="829226" cy="8292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4C131-CE73-4350-AD26-D6D9DD0B0B7D}">
      <dsp:nvSpPr>
        <dsp:cNvPr id="0" name=""/>
        <dsp:cNvSpPr/>
      </dsp:nvSpPr>
      <dsp:spPr>
        <a:xfrm>
          <a:off x="93388" y="2635148"/>
          <a:ext cx="23692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Leading AI R&amp;D @ PMO (5y)</a:t>
          </a:r>
        </a:p>
      </dsp:txBody>
      <dsp:txXfrm>
        <a:off x="93388" y="2635148"/>
        <a:ext cx="2369218" cy="720000"/>
      </dsp:txXfrm>
    </dsp:sp>
    <dsp:sp modelId="{D92DD5A0-0F98-4085-A374-0F9E649D22AD}">
      <dsp:nvSpPr>
        <dsp:cNvPr id="0" name=""/>
        <dsp:cNvSpPr/>
      </dsp:nvSpPr>
      <dsp:spPr>
        <a:xfrm>
          <a:off x="3339217" y="739774"/>
          <a:ext cx="1445223" cy="14452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803BB-D079-438F-A6FC-CAEC7A921D27}">
      <dsp:nvSpPr>
        <dsp:cNvPr id="0" name=""/>
        <dsp:cNvSpPr/>
      </dsp:nvSpPr>
      <dsp:spPr>
        <a:xfrm>
          <a:off x="3647216" y="1047772"/>
          <a:ext cx="829226" cy="8292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9B691-0CDD-43EB-AB03-ECCE95F7AD7D}">
      <dsp:nvSpPr>
        <dsp:cNvPr id="0" name=""/>
        <dsp:cNvSpPr/>
      </dsp:nvSpPr>
      <dsp:spPr>
        <a:xfrm>
          <a:off x="2877220" y="2635148"/>
          <a:ext cx="23692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PhD Candidate @ Technion – IIT</a:t>
          </a:r>
        </a:p>
      </dsp:txBody>
      <dsp:txXfrm>
        <a:off x="2877220" y="2635148"/>
        <a:ext cx="2369218" cy="720000"/>
      </dsp:txXfrm>
    </dsp:sp>
    <dsp:sp modelId="{945C22F3-8552-4581-8DA5-BE044A40F58A}">
      <dsp:nvSpPr>
        <dsp:cNvPr id="0" name=""/>
        <dsp:cNvSpPr/>
      </dsp:nvSpPr>
      <dsp:spPr>
        <a:xfrm>
          <a:off x="6123049" y="739774"/>
          <a:ext cx="1445223" cy="14452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E13DE1-FE9B-4EA9-936B-539D08D87313}">
      <dsp:nvSpPr>
        <dsp:cNvPr id="0" name=""/>
        <dsp:cNvSpPr/>
      </dsp:nvSpPr>
      <dsp:spPr>
        <a:xfrm>
          <a:off x="6431047" y="1047772"/>
          <a:ext cx="829226" cy="8292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B98E7-64B7-4A8B-88FA-40E160D09C06}">
      <dsp:nvSpPr>
        <dsp:cNvPr id="0" name=""/>
        <dsp:cNvSpPr/>
      </dsp:nvSpPr>
      <dsp:spPr>
        <a:xfrm>
          <a:off x="5661051" y="2635148"/>
          <a:ext cx="23692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Chief editor     @ interviews.ai</a:t>
          </a:r>
        </a:p>
      </dsp:txBody>
      <dsp:txXfrm>
        <a:off x="5661051" y="2635148"/>
        <a:ext cx="2369218" cy="720000"/>
      </dsp:txXfrm>
    </dsp:sp>
    <dsp:sp modelId="{8E72DF51-D15E-4C0B-AD17-971651B78E08}">
      <dsp:nvSpPr>
        <dsp:cNvPr id="0" name=""/>
        <dsp:cNvSpPr/>
      </dsp:nvSpPr>
      <dsp:spPr>
        <a:xfrm>
          <a:off x="8906880" y="739774"/>
          <a:ext cx="1445223" cy="14452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7DF7A-6C85-4FBA-A806-B4ADEFE0483C}">
      <dsp:nvSpPr>
        <dsp:cNvPr id="0" name=""/>
        <dsp:cNvSpPr/>
      </dsp:nvSpPr>
      <dsp:spPr>
        <a:xfrm>
          <a:off x="9214878" y="1047772"/>
          <a:ext cx="829226" cy="8292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C2BB4-140C-4E15-9549-4BE4F3BFCF4E}">
      <dsp:nvSpPr>
        <dsp:cNvPr id="0" name=""/>
        <dsp:cNvSpPr/>
      </dsp:nvSpPr>
      <dsp:spPr>
        <a:xfrm>
          <a:off x="8444882" y="2635148"/>
          <a:ext cx="23692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AI Consultant for startups</a:t>
          </a:r>
        </a:p>
      </dsp:txBody>
      <dsp:txXfrm>
        <a:off x="8444882" y="2635148"/>
        <a:ext cx="236921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446530-60DF-42EF-AB4C-6D98494AB4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Amir Ivry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8BFA0-9611-4931-8484-5BA043C768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87BB5-584A-4898-817C-0911762D5064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AB8B8-E998-4D72-9CFB-1C51272595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E1CED-5785-4B43-853F-FDBBAF38B3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63242-B5FA-4B7F-B0A1-19E949CAE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96303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Amir Ivry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F95AD-E9F5-4079-86ED-05E122885F1C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39AF9-E1B2-401E-B025-33FB77514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92129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E6E42989-1BE3-45BD-A33D-348F2FB8586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Amir Ivry</a:t>
            </a:r>
          </a:p>
        </p:txBody>
      </p:sp>
    </p:spTree>
    <p:extLst>
      <p:ext uri="{BB962C8B-B14F-4D97-AF65-F5344CB8AC3E}">
        <p14:creationId xmlns:p14="http://schemas.microsoft.com/office/powerpoint/2010/main" val="339814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8990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4E973-2062-4A7F-94D8-C09A4694A5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24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4E973-2062-4A7F-94D8-C09A4694A5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21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4E973-2062-4A7F-94D8-C09A4694A5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83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4E973-2062-4A7F-94D8-C09A4694A5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59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4A51-D846-48B9-9416-528CFBA4C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828EA-56FA-4DF4-AF1D-430744FC3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50ABD-B968-41E1-8065-CF27C9B46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2766B-1DA2-48C9-997F-C9E826DACC12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A89FD-5E11-4A9D-83C4-E821D7010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CDCB2-B5D2-4F26-AD2F-C93CD94F0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D1AB-EBBB-426C-8C53-0FF1FFC99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5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FE5C-8F69-4B55-BD79-7047014C5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4C05E-8184-4669-8A25-7222986A8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5C7D0-B218-40F3-82A3-1B7541C8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A370-CBE9-481B-93EE-ED136329693D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18FE1-1F06-48EF-BFC8-261722E82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B5FEE-0058-4E16-9DA9-BB4C8146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D1AB-EBBB-426C-8C53-0FF1FFC99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02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A29231-A5EB-4C5A-A1D5-D67832A82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CE912E-11F0-41C6-A2E7-2F2A950E8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7551-A924-4DCA-93F6-F1F82AE1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1E8-7B9E-4311-B118-054356C88A15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146B4-9204-4F09-8523-BA2982488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DB4BB-E270-48CA-AA13-291E7189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D1AB-EBBB-426C-8C53-0FF1FFC99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2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FA36E-E50D-4CCF-A6DD-ECA202A6E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E401C-78AB-412C-82C0-3B26A31FD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E87FD-3AC5-4EF7-9F89-D4698C66D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FD4C-3135-4F07-9C60-3FF25EAA8C6A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428AC-7E10-495C-A57C-01A2EC779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0AA57-A591-46A5-8390-F9B1EEAE6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D1AB-EBBB-426C-8C53-0FF1FFC99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0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44C9-8DA3-4CA9-A601-57DBF6CF1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FA3D7-DFF0-4A08-BA5F-4C3E80E85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A2A87-8AE6-409B-90A3-A939200FE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1255-7059-42E2-920B-6C342770E8C5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145F9-4E94-4DEA-8874-C9592E93B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BB95E-71C9-4E93-8651-007E0818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D1AB-EBBB-426C-8C53-0FF1FFC99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1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5B07-4831-49A7-9DA6-61175BB0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8D31-7B68-42F5-84EA-E7625746F0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7646E-D5A1-4B14-90DB-EC7E55CFA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17BEA-DAA5-41EE-B6E6-77BB4023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68A74-1095-4B6C-9D6B-EF6CE7F4E13F}" type="datetime1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FE198-8226-47D5-A593-0F52A9E22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52F6A-492C-4509-ADEF-12981E47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D1AB-EBBB-426C-8C53-0FF1FFC99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92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73C9F-70F1-40F7-959E-880C421A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40491-8199-4C20-9E0F-C70C51BF1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0AC6B-74BD-481C-A65A-F4E3B6386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4C2F49-7FF6-4B19-934C-899A7C7CA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142FD7-431B-4877-AC56-0DD8CB439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48922C-E94B-492C-92C8-D8E8360B4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009D9-D81C-4B04-8DC0-F8AC523E3657}" type="datetime1">
              <a:rPr lang="en-US" smtClean="0"/>
              <a:t>6/3/2020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C94911-D126-4092-8EC6-1466D609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FCE9B-32D5-4D76-98A7-391AF6D2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D1AB-EBBB-426C-8C53-0FF1FFC99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35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CD3EA-DB12-4C70-8912-B1AE0F8E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5B70B3-F356-4D12-98B0-6A1D08D94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C556-0922-412B-B11A-4DB4A105ACB2}" type="datetime1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E2D0B-45A0-4E2E-9859-6E1F49236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6FA73-47F8-474A-BE2B-C1CED38D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D1AB-EBBB-426C-8C53-0FF1FFC99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46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224AE0-5018-4BCB-A0DC-D02E3AC0C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1E980-133F-4DAE-B9FC-746A09BB6060}" type="datetime1">
              <a:rPr lang="en-US" smtClean="0"/>
              <a:t>6/3/2020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6330FE-F3F4-4B8B-838F-188081CF0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9A353-E6CE-4261-8FB8-9EF3A7818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D1AB-EBBB-426C-8C53-0FF1FFC99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20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763CB-C0CA-4ED7-8F2D-D618AFBDC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16E93-C33F-43C3-A0A2-41CF9BB41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9986B-5920-4D2F-BA7D-626BC82ED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8F279-B6A0-4569-9145-4C4469AA8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3BA32-71B0-4E00-A581-EFB56FD51DF3}" type="datetime1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CA752-7FE2-4021-89CB-7C160AD6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D9277A-E451-4424-A568-F5E58B9D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D1AB-EBBB-426C-8C53-0FF1FFC99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06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D23CE-3640-49C9-A3FD-6FA592471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F7C345-A978-41BF-95FB-77813025FB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DA9EE-F74B-400F-86A9-0ADE02E9E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06AC5-05D0-402C-B804-4AC19B3E2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A2DA1-7E3A-4398-89EE-6102A366A82B}" type="datetime1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5FA0F-6253-4AAC-80A4-7C1969B57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85514-9538-4B13-A2B4-D0A8BFFC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D1AB-EBBB-426C-8C53-0FF1FFC99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5F119A-4BCD-4C57-A93A-E6F76D2C8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0CEBD-003F-4C51-9E6A-D9C695886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58080-007E-48F1-84FD-B37230E23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D1C06-5797-4995-AA85-482251ED4027}" type="datetime1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648F7-9D6E-4E14-90CC-C72FBFC30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B393E-38D1-4C59-B2BD-B4F592A24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7D1AB-EBBB-426C-8C53-0FF1FFC99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1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D41CCBED-E4E1-4997-A072-94D325AE3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599"/>
            <a:ext cx="12192000" cy="62484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765E7-871C-4AAD-BA7D-C2F7BD5EF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434228"/>
            <a:ext cx="10640754" cy="775845"/>
          </a:xfrm>
        </p:spPr>
        <p:txBody>
          <a:bodyPr anchor="ctr">
            <a:normAutofit/>
          </a:bodyPr>
          <a:lstStyle/>
          <a:p>
            <a:pPr algn="l"/>
            <a:r>
              <a:rPr lang="en-US" sz="3700" dirty="0">
                <a:solidFill>
                  <a:srgbClr val="FFFFFF"/>
                </a:solidFill>
              </a:rPr>
              <a:t>Human Voice Activity Detection with Deep Learning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27F50A4-96DC-44F7-8805-D1713FA4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030580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5001496"/>
            <a:ext cx="9163757" cy="606202"/>
          </a:xfrm>
        </p:spPr>
        <p:txBody>
          <a:bodyPr anchor="ctr">
            <a:normAutofit/>
          </a:bodyPr>
          <a:lstStyle/>
          <a:p>
            <a:pPr algn="l" rtl="0"/>
            <a:r>
              <a:rPr lang="en-US" sz="1600" dirty="0">
                <a:solidFill>
                  <a:srgbClr val="FFFFFF"/>
                </a:solidFill>
              </a:rPr>
              <a:t>Amir Ivry</a:t>
            </a:r>
            <a:br>
              <a:rPr lang="en-US" sz="1600" dirty="0">
                <a:solidFill>
                  <a:srgbClr val="FFFFFF"/>
                </a:solidFill>
              </a:rPr>
            </a:b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657922F-06FC-4A81-9EC2-4047535D1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174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הטכניון, מכון טכנולוגי לישראל – מיט&quot;ל">
            <a:extLst>
              <a:ext uri="{FF2B5EF4-FFF2-40B4-BE49-F238E27FC236}">
                <a16:creationId xmlns:a16="http://schemas.microsoft.com/office/drawing/2014/main" id="{70EFD492-ADBB-4524-AACC-2BC81A25C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16" y="200947"/>
            <a:ext cx="1918004" cy="101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6ACA50-ACE1-48F9-BF2A-83CA4A90B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917" y="-373613"/>
            <a:ext cx="10755533" cy="539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76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E3B38-D7D0-4A84-83FD-6D5AF3500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Features Toolbox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A57CF-E902-4E4F-B33F-B20B32C32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971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86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256797-BECC-43E9-9D16-3B818191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</a:t>
            </a:r>
            <a:r>
              <a:rPr lang="en-US" dirty="0">
                <a:solidFill>
                  <a:srgbClr val="FFFFFF"/>
                </a:solidFill>
              </a:rPr>
              <a:t>el </a:t>
            </a:r>
            <a:r>
              <a:rPr lang="en-US" b="1" dirty="0">
                <a:solidFill>
                  <a:srgbClr val="FFFFFF"/>
                </a:solidFill>
              </a:rPr>
              <a:t>F</a:t>
            </a:r>
            <a:r>
              <a:rPr lang="en-US" dirty="0">
                <a:solidFill>
                  <a:srgbClr val="FFFFFF"/>
                </a:solidFill>
              </a:rPr>
              <a:t>requency </a:t>
            </a:r>
            <a:r>
              <a:rPr lang="en-US" b="1" dirty="0">
                <a:solidFill>
                  <a:srgbClr val="FFFFFF"/>
                </a:solidFill>
              </a:rPr>
              <a:t>C</a:t>
            </a:r>
            <a:r>
              <a:rPr lang="en-US" dirty="0">
                <a:solidFill>
                  <a:srgbClr val="FFFFFF"/>
                </a:solidFill>
              </a:rPr>
              <a:t>epstral </a:t>
            </a:r>
            <a:r>
              <a:rPr lang="en-US" b="1" dirty="0">
                <a:solidFill>
                  <a:srgbClr val="FFFFFF"/>
                </a:solidFill>
              </a:rPr>
              <a:t>C</a:t>
            </a:r>
            <a:r>
              <a:rPr lang="en-US" dirty="0">
                <a:solidFill>
                  <a:srgbClr val="FFFFFF"/>
                </a:solidFill>
              </a:rPr>
              <a:t>oefficients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(MFCCs)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517ECE-56AB-4411-9B11-A960E6227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Time-Frequency representation of raw audio frames using filter-bank</a:t>
            </a:r>
          </a:p>
          <a:p>
            <a:endParaRPr lang="en-US" sz="2000" dirty="0"/>
          </a:p>
          <a:p>
            <a:r>
              <a:rPr lang="en-US" sz="2000" dirty="0"/>
              <a:t>Frames weighted by likelihood of noise in frame</a:t>
            </a:r>
          </a:p>
          <a:p>
            <a:endParaRPr lang="en-US" sz="2000" dirty="0"/>
          </a:p>
          <a:p>
            <a:r>
              <a:rPr lang="en-US" sz="2000" dirty="0"/>
              <a:t>Past context of 32ms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EF4E1-2EA7-4B23-B058-FD31981D5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846" y="3496490"/>
            <a:ext cx="6770982" cy="248833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28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256797-BECC-43E9-9D16-3B818191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Diffusion Maps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A517ECE-56AB-4411-9B11-A960E6227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99818" y="640082"/>
                <a:ext cx="6848715" cy="2484884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000"/>
                  <a:t>Manifold learning via non-linear dimensionality reduction (d=3)</a:t>
                </a:r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groupCh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A517ECE-56AB-4411-9B11-A960E6227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9818" y="640082"/>
                <a:ext cx="6848715" cy="2484884"/>
              </a:xfrm>
              <a:blipFill>
                <a:blip r:embed="rId2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13DBABC-1D8F-4127-A201-B2961B1BA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7" y="3794615"/>
            <a:ext cx="6894236" cy="1792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867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256797-BECC-43E9-9D16-3B818191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Diffusion Maps Basic Algorithm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89898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6106056"/>
                  </p:ext>
                </p:extLst>
              </p:nvPr>
            </p:nvGraphicFramePr>
            <p:xfrm>
              <a:off x="321552" y="2427541"/>
              <a:ext cx="11493796" cy="3997641"/>
            </p:xfrm>
            <a:graphic>
              <a:graphicData uri="http://schemas.openxmlformats.org/drawingml/2006/table">
                <a:tbl>
                  <a:tblPr rtl="1" firstRow="1" bandRow="1">
                    <a:tableStyleId>{21E4AEA4-8DFA-4A89-87EB-49C32662AFE0}</a:tableStyleId>
                  </a:tblPr>
                  <a:tblGrid>
                    <a:gridCol w="5746898">
                      <a:extLst>
                        <a:ext uri="{9D8B030D-6E8A-4147-A177-3AD203B41FA5}">
                          <a16:colId xmlns:a16="http://schemas.microsoft.com/office/drawing/2014/main" val="4032077787"/>
                        </a:ext>
                      </a:extLst>
                    </a:gridCol>
                    <a:gridCol w="5746898">
                      <a:extLst>
                        <a:ext uri="{9D8B030D-6E8A-4147-A177-3AD203B41FA5}">
                          <a16:colId xmlns:a16="http://schemas.microsoft.com/office/drawing/2014/main" val="702319688"/>
                        </a:ext>
                      </a:extLst>
                    </a:gridCol>
                  </a:tblGrid>
                  <a:tr h="546038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2400"/>
                            <a:t>Expression</a:t>
                          </a:r>
                          <a:endParaRPr lang="he-IL" sz="2400"/>
                        </a:p>
                      </a:txBody>
                      <a:tcPr marL="124099" marR="124099" marT="62050" marB="62050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2400"/>
                            <a:t>Algorithm Part</a:t>
                          </a:r>
                          <a:endParaRPr lang="he-IL" sz="2400"/>
                        </a:p>
                      </a:txBody>
                      <a:tcPr marL="124099" marR="124099" marT="62050" marB="62050"/>
                    </a:tc>
                    <a:extLst>
                      <a:ext uri="{0D108BD9-81ED-4DB2-BD59-A6C34878D82A}">
                        <a16:rowId xmlns:a16="http://schemas.microsoft.com/office/drawing/2014/main" val="1712702967"/>
                      </a:ext>
                    </a:extLst>
                  </a:tr>
                  <a:tr h="566376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e-IL" sz="2400"/>
                        </a:p>
                      </a:txBody>
                      <a:tcPr marL="124099" marR="124099" marT="62050" marB="62050"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2400"/>
                            <a:t>Receive</a:t>
                          </a:r>
                          <a:r>
                            <a:rPr lang="en-US" sz="2400" baseline="0"/>
                            <a:t> HD Database</a:t>
                          </a:r>
                          <a:endParaRPr lang="he-IL" sz="2400"/>
                        </a:p>
                      </a:txBody>
                      <a:tcPr marL="124099" marR="124099" marT="62050" marB="62050" anchor="ctr"/>
                    </a:tc>
                    <a:extLst>
                      <a:ext uri="{0D108BD9-81ED-4DB2-BD59-A6C34878D82A}">
                        <a16:rowId xmlns:a16="http://schemas.microsoft.com/office/drawing/2014/main" val="3733938308"/>
                      </a:ext>
                    </a:extLst>
                  </a:tr>
                  <a:tr h="1024165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‖"/>
                                                    <m:endChr m:val="‖"/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𝑗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he-IL" sz="2400"/>
                        </a:p>
                      </a:txBody>
                      <a:tcPr marL="124099" marR="124099" marT="62050" marB="62050"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2400" baseline="0"/>
                            <a:t>Affinity Matrix</a:t>
                          </a:r>
                          <a:endParaRPr lang="he-IL" sz="2400"/>
                        </a:p>
                      </a:txBody>
                      <a:tcPr marL="124099" marR="124099" marT="62050" marB="62050" anchor="ctr"/>
                    </a:tc>
                    <a:extLst>
                      <a:ext uri="{0D108BD9-81ED-4DB2-BD59-A6C34878D82A}">
                        <a16:rowId xmlns:a16="http://schemas.microsoft.com/office/drawing/2014/main" val="1351587827"/>
                      </a:ext>
                    </a:extLst>
                  </a:tr>
                  <a:tr h="712452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groupChr>
                                  <m:groupChrPr>
                                    <m:chr m:val="→"/>
                                    <m:vertJc m:val="bot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𝑜𝑟𝑚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</m:groupCh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he-IL" sz="2400"/>
                        </a:p>
                      </a:txBody>
                      <a:tcPr marL="124099" marR="124099" marT="62050" marB="62050"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2400"/>
                            <a:t>Transition</a:t>
                          </a:r>
                          <a:r>
                            <a:rPr lang="en-US" sz="2400" baseline="0"/>
                            <a:t> Probability Matrix</a:t>
                          </a:r>
                          <a:endParaRPr lang="he-IL" sz="2400"/>
                        </a:p>
                      </a:txBody>
                      <a:tcPr marL="124099" marR="124099" marT="62050" marB="62050" anchor="ctr"/>
                    </a:tc>
                    <a:extLst>
                      <a:ext uri="{0D108BD9-81ED-4DB2-BD59-A6C34878D82A}">
                        <a16:rowId xmlns:a16="http://schemas.microsoft.com/office/drawing/2014/main" val="3437859653"/>
                      </a:ext>
                    </a:extLst>
                  </a:tr>
                  <a:tr h="602572">
                    <a:tc>
                      <a:txBody>
                        <a:bodyPr/>
                        <a:lstStyle/>
                        <a:p>
                          <a:pPr marL="0" marR="0" lvl="0" indent="0" algn="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𝐸𝑉𝐷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 marL="124099" marR="124099" marT="62050" marB="62050"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2400"/>
                            <a:t>Eigen</a:t>
                          </a:r>
                          <a:r>
                            <a:rPr lang="en-US" sz="2400" baseline="0"/>
                            <a:t> Value Decomposition</a:t>
                          </a:r>
                          <a:endParaRPr lang="he-IL" sz="2400"/>
                        </a:p>
                      </a:txBody>
                      <a:tcPr marL="124099" marR="124099" marT="62050" marB="62050" anchor="ctr"/>
                    </a:tc>
                    <a:extLst>
                      <a:ext uri="{0D108BD9-81ED-4DB2-BD59-A6C34878D82A}">
                        <a16:rowId xmlns:a16="http://schemas.microsoft.com/office/drawing/2014/main" val="3801327877"/>
                      </a:ext>
                    </a:extLst>
                  </a:tr>
                  <a:tr h="546038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he-IL" sz="2400" i="1">
                            <a:latin typeface="Cambria Math" panose="02040503050406030204" pitchFamily="18" charset="0"/>
                          </a:endParaRPr>
                        </a:p>
                      </a:txBody>
                      <a:tcPr marL="124099" marR="124099" marT="62050" marB="62050"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2400"/>
                            <a:t>Diffusio</a:t>
                          </a:r>
                          <a:r>
                            <a:rPr lang="en-US" sz="2400" baseline="0"/>
                            <a:t>n Maps Coordinates</a:t>
                          </a:r>
                          <a:endParaRPr lang="he-IL" sz="2400"/>
                        </a:p>
                      </a:txBody>
                      <a:tcPr marL="124099" marR="124099" marT="62050" marB="62050" anchor="ctr"/>
                    </a:tc>
                    <a:extLst>
                      <a:ext uri="{0D108BD9-81ED-4DB2-BD59-A6C34878D82A}">
                        <a16:rowId xmlns:a16="http://schemas.microsoft.com/office/drawing/2014/main" val="22634916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6106056"/>
                  </p:ext>
                </p:extLst>
              </p:nvPr>
            </p:nvGraphicFramePr>
            <p:xfrm>
              <a:off x="321552" y="2427541"/>
              <a:ext cx="11493796" cy="3997641"/>
            </p:xfrm>
            <a:graphic>
              <a:graphicData uri="http://schemas.openxmlformats.org/drawingml/2006/table">
                <a:tbl>
                  <a:tblPr rtl="1" firstRow="1" bandRow="1">
                    <a:tableStyleId>{21E4AEA4-8DFA-4A89-87EB-49C32662AFE0}</a:tableStyleId>
                  </a:tblPr>
                  <a:tblGrid>
                    <a:gridCol w="5746898">
                      <a:extLst>
                        <a:ext uri="{9D8B030D-6E8A-4147-A177-3AD203B41FA5}">
                          <a16:colId xmlns:a16="http://schemas.microsoft.com/office/drawing/2014/main" val="4032077787"/>
                        </a:ext>
                      </a:extLst>
                    </a:gridCol>
                    <a:gridCol w="5746898">
                      <a:extLst>
                        <a:ext uri="{9D8B030D-6E8A-4147-A177-3AD203B41FA5}">
                          <a16:colId xmlns:a16="http://schemas.microsoft.com/office/drawing/2014/main" val="702319688"/>
                        </a:ext>
                      </a:extLst>
                    </a:gridCol>
                  </a:tblGrid>
                  <a:tr h="546038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2400"/>
                            <a:t>Expression</a:t>
                          </a:r>
                          <a:endParaRPr lang="he-IL" sz="2400"/>
                        </a:p>
                      </a:txBody>
                      <a:tcPr marL="124099" marR="124099" marT="62050" marB="62050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2400"/>
                            <a:t>Algorithm Part</a:t>
                          </a:r>
                          <a:endParaRPr lang="he-IL" sz="2400"/>
                        </a:p>
                      </a:txBody>
                      <a:tcPr marL="124099" marR="124099" marT="62050" marB="62050"/>
                    </a:tc>
                    <a:extLst>
                      <a:ext uri="{0D108BD9-81ED-4DB2-BD59-A6C34878D82A}">
                        <a16:rowId xmlns:a16="http://schemas.microsoft.com/office/drawing/2014/main" val="1712702967"/>
                      </a:ext>
                    </a:extLst>
                  </a:tr>
                  <a:tr h="5663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4099" marR="124099" marT="62050" marB="62050" anchor="ctr">
                        <a:blipFill>
                          <a:blip r:embed="rId2"/>
                          <a:stretch>
                            <a:fillRect l="-106" t="-102151" r="-100318" b="-5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2400"/>
                            <a:t>Receive</a:t>
                          </a:r>
                          <a:r>
                            <a:rPr lang="en-US" sz="2400" baseline="0"/>
                            <a:t> HD Database</a:t>
                          </a:r>
                          <a:endParaRPr lang="he-IL" sz="2400"/>
                        </a:p>
                      </a:txBody>
                      <a:tcPr marL="124099" marR="124099" marT="62050" marB="62050" anchor="ctr"/>
                    </a:tc>
                    <a:extLst>
                      <a:ext uri="{0D108BD9-81ED-4DB2-BD59-A6C34878D82A}">
                        <a16:rowId xmlns:a16="http://schemas.microsoft.com/office/drawing/2014/main" val="3733938308"/>
                      </a:ext>
                    </a:extLst>
                  </a:tr>
                  <a:tr h="10241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4099" marR="124099" marT="62050" marB="62050" anchor="ctr">
                        <a:blipFill>
                          <a:blip r:embed="rId2"/>
                          <a:stretch>
                            <a:fillRect l="-106" t="-111905" r="-100318" b="-191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2400" baseline="0"/>
                            <a:t>Affinity Matrix</a:t>
                          </a:r>
                          <a:endParaRPr lang="he-IL" sz="2400"/>
                        </a:p>
                      </a:txBody>
                      <a:tcPr marL="124099" marR="124099" marT="62050" marB="62050" anchor="ctr"/>
                    </a:tc>
                    <a:extLst>
                      <a:ext uri="{0D108BD9-81ED-4DB2-BD59-A6C34878D82A}">
                        <a16:rowId xmlns:a16="http://schemas.microsoft.com/office/drawing/2014/main" val="1351587827"/>
                      </a:ext>
                    </a:extLst>
                  </a:tr>
                  <a:tr h="7124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4099" marR="124099" marT="62050" marB="62050" anchor="ctr">
                        <a:blipFill>
                          <a:blip r:embed="rId2"/>
                          <a:stretch>
                            <a:fillRect l="-106" t="-304274" r="-100318" b="-1743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2400"/>
                            <a:t>Transition</a:t>
                          </a:r>
                          <a:r>
                            <a:rPr lang="en-US" sz="2400" baseline="0"/>
                            <a:t> Probability Matrix</a:t>
                          </a:r>
                          <a:endParaRPr lang="he-IL" sz="2400"/>
                        </a:p>
                      </a:txBody>
                      <a:tcPr marL="124099" marR="124099" marT="62050" marB="62050" anchor="ctr"/>
                    </a:tc>
                    <a:extLst>
                      <a:ext uri="{0D108BD9-81ED-4DB2-BD59-A6C34878D82A}">
                        <a16:rowId xmlns:a16="http://schemas.microsoft.com/office/drawing/2014/main" val="3437859653"/>
                      </a:ext>
                    </a:extLst>
                  </a:tr>
                  <a:tr h="602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4099" marR="124099" marT="62050" marB="62050" anchor="ctr">
                        <a:blipFill>
                          <a:blip r:embed="rId2"/>
                          <a:stretch>
                            <a:fillRect l="-106" t="-482653" r="-100318" b="-108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2400"/>
                            <a:t>Eigen</a:t>
                          </a:r>
                          <a:r>
                            <a:rPr lang="en-US" sz="2400" baseline="0"/>
                            <a:t> Value Decomposition</a:t>
                          </a:r>
                          <a:endParaRPr lang="he-IL" sz="2400"/>
                        </a:p>
                      </a:txBody>
                      <a:tcPr marL="124099" marR="124099" marT="62050" marB="62050" anchor="ctr"/>
                    </a:tc>
                    <a:extLst>
                      <a:ext uri="{0D108BD9-81ED-4DB2-BD59-A6C34878D82A}">
                        <a16:rowId xmlns:a16="http://schemas.microsoft.com/office/drawing/2014/main" val="3801327877"/>
                      </a:ext>
                    </a:extLst>
                  </a:tr>
                  <a:tr h="5460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4099" marR="124099" marT="62050" marB="62050" anchor="ctr">
                        <a:blipFill>
                          <a:blip r:embed="rId2"/>
                          <a:stretch>
                            <a:fillRect l="-106" t="-634444" r="-100318" b="-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2400"/>
                            <a:t>Diffusio</a:t>
                          </a:r>
                          <a:r>
                            <a:rPr lang="en-US" sz="2400" baseline="0"/>
                            <a:t>n Maps Coordinates</a:t>
                          </a:r>
                          <a:endParaRPr lang="he-IL" sz="2400"/>
                        </a:p>
                      </a:txBody>
                      <a:tcPr marL="124099" marR="124099" marT="62050" marB="62050" anchor="ctr"/>
                    </a:tc>
                    <a:extLst>
                      <a:ext uri="{0D108BD9-81ED-4DB2-BD59-A6C34878D82A}">
                        <a16:rowId xmlns:a16="http://schemas.microsoft.com/office/drawing/2014/main" val="22634916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59056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256797-BECC-43E9-9D16-3B818191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Diffusion Maps - Illustration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B55075B-773A-42BD-9074-9F13525F2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1" y="2426818"/>
            <a:ext cx="4153389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colorful, colored, colors, small&#10;&#10;Description automatically generated">
            <a:extLst>
              <a:ext uri="{FF2B5EF4-FFF2-40B4-BE49-F238E27FC236}">
                <a16:creationId xmlns:a16="http://schemas.microsoft.com/office/drawing/2014/main" id="{84C5B155-58B5-4D0D-9DF9-23F036F55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822961"/>
            <a:ext cx="5455917" cy="32053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132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8F343-1A37-4A67-B721-C5E611C7F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Diffusion Maps Desired Properties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968CD4-84E2-42B8-A6AE-29A2C9C78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961814"/>
            <a:ext cx="6848715" cy="2484884"/>
          </a:xfrm>
        </p:spPr>
        <p:txBody>
          <a:bodyPr anchor="ctr">
            <a:normAutofit fontScale="92500"/>
          </a:bodyPr>
          <a:lstStyle/>
          <a:p>
            <a:pPr algn="just"/>
            <a:r>
              <a:rPr lang="en-US" sz="2400" dirty="0"/>
              <a:t>Quantifies the </a:t>
            </a:r>
            <a:r>
              <a:rPr lang="en-US" sz="2400" b="1" i="1" dirty="0"/>
              <a:t>diffusion distance</a:t>
            </a:r>
            <a:r>
              <a:rPr lang="en-US" sz="2400" dirty="0"/>
              <a:t>: probability of transition between two frames</a:t>
            </a:r>
          </a:p>
          <a:p>
            <a:pPr marL="0" indent="0" algn="just">
              <a:buNone/>
            </a:pPr>
            <a:endParaRPr lang="en-US" sz="2400" i="1" dirty="0"/>
          </a:p>
          <a:p>
            <a:pPr algn="just"/>
            <a:r>
              <a:rPr lang="en-US" sz="2400" dirty="0"/>
              <a:t>Diffusion distance in HD equals Euclidean distance in LD</a:t>
            </a:r>
          </a:p>
          <a:p>
            <a:pPr algn="just"/>
            <a:endParaRPr lang="en-US" sz="2000" dirty="0"/>
          </a:p>
          <a:p>
            <a:pPr marL="0" indent="0" algn="just">
              <a:buNone/>
            </a:pPr>
            <a:r>
              <a:rPr lang="en-US" sz="2000" dirty="0"/>
              <a:t> </a:t>
            </a:r>
          </a:p>
          <a:p>
            <a:pPr algn="just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95026-EF6D-4F55-9873-40198BF4D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924" y="3446698"/>
            <a:ext cx="6770982" cy="24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00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8F343-1A37-4A67-B721-C5E611C7F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Diffusion Maps Drawbacks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968CD4-84E2-42B8-A6AE-29A2C9C78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10515600" cy="36599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Does not produce mapping from HD to LD as output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Cannot be applied on new data in real time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424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E3B38-D7D0-4A84-83FD-6D5AF3500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Deep Learning Based VAD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A57CF-E902-4E4F-B33F-B20B32C32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971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51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451885-50F9-4ECF-AFEF-4C2A85A6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Fully Connected Neural Network</a:t>
            </a:r>
          </a:p>
        </p:txBody>
      </p:sp>
      <p:pic>
        <p:nvPicPr>
          <p:cNvPr id="6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id="{4AC3EB89-28EB-4B73-BBAE-A4401A43A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286685"/>
            <a:ext cx="6553545" cy="429257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26317" y="6423025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99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FB398B-37BF-4411-AFFB-8DA7A3C2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Encoder-Decoder Architecture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129DF1C-100E-436B-A570-16194D256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565211"/>
            <a:ext cx="6553545" cy="37355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26317" y="6423025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74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8F343-1A37-4A67-B721-C5E611C7F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</p:spPr>
        <p:txBody>
          <a:bodyPr anchor="ctr">
            <a:normAutofit/>
          </a:bodyPr>
          <a:lstStyle/>
          <a:p>
            <a:r>
              <a:rPr lang="en-US"/>
              <a:t>About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EB0EF1-D94C-4F93-A103-62BAF2EEE8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3405190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8815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256797-BECC-43E9-9D16-3B818191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742951"/>
            <a:ext cx="4332307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dirty="0">
                <a:solidFill>
                  <a:srgbClr val="FFFFFF"/>
                </a:solidFill>
              </a:rPr>
              <a:t>Relation Between Features:</a:t>
            </a:r>
            <a:br>
              <a:rPr lang="en-US" sz="4100" dirty="0">
                <a:solidFill>
                  <a:srgbClr val="FFFFFF"/>
                </a:solidFill>
              </a:rPr>
            </a:b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Diffusion Maps of  MFCC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4110D-AC53-4801-A0AA-1E1E3763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934433"/>
            <a:ext cx="6553545" cy="49970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26317" y="6423025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74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129DF1C-100E-436B-A570-16194D256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602" y="1758700"/>
            <a:ext cx="3720334" cy="2117802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691355F-9E65-4F96-91B8-E592959617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602" y="4354015"/>
            <a:ext cx="3635999" cy="206979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DF53E0A-67B3-48EB-93DC-B8AE31D9A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543" y="261601"/>
            <a:ext cx="6538913" cy="102198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Training Stage </a:t>
            </a:r>
            <a:r>
              <a:rPr lang="en-US" sz="3200" b="1" dirty="0"/>
              <a:t>A</a:t>
            </a:r>
            <a:br>
              <a:rPr lang="en-US" sz="3200" dirty="0"/>
            </a:br>
            <a:r>
              <a:rPr lang="en-US" sz="3200" dirty="0"/>
              <a:t>Learning Low Dimensional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C0C38-8C63-45AA-94C3-CE8699A99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466" y="4271766"/>
            <a:ext cx="2480954" cy="223429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81E4BC-8EC7-4A8E-A611-EEB18B8300C1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794420" y="5388912"/>
            <a:ext cx="95827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197E5E-7D80-4AE5-8FF9-F77F8B20D2C0}"/>
              </a:ext>
            </a:extLst>
          </p:cNvPr>
          <p:cNvCxnSpPr>
            <a:cxnSpLocks/>
          </p:cNvCxnSpPr>
          <p:nvPr/>
        </p:nvCxnSpPr>
        <p:spPr>
          <a:xfrm>
            <a:off x="4794420" y="2671215"/>
            <a:ext cx="958278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5F9EE9A-90FB-434F-80D7-457F891F5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467" y="1550402"/>
            <a:ext cx="2480953" cy="22842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BE1193-AA63-4070-9A3F-8B304EE59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6171" y="1373994"/>
            <a:ext cx="514106" cy="55259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0926DB-3314-4830-85BA-C4888763C9A5}"/>
              </a:ext>
            </a:extLst>
          </p:cNvPr>
          <p:cNvCxnSpPr>
            <a:cxnSpLocks/>
          </p:cNvCxnSpPr>
          <p:nvPr/>
        </p:nvCxnSpPr>
        <p:spPr>
          <a:xfrm>
            <a:off x="7740289" y="1897791"/>
            <a:ext cx="0" cy="2796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C8BD0CC4-32C0-4ECF-B9C6-08D784668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013" y="5830125"/>
            <a:ext cx="1096565" cy="503634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6D8D88D-7ED0-4040-9CBF-EEB2F37CB060}"/>
              </a:ext>
            </a:extLst>
          </p:cNvPr>
          <p:cNvCxnSpPr>
            <a:cxnSpLocks/>
          </p:cNvCxnSpPr>
          <p:nvPr/>
        </p:nvCxnSpPr>
        <p:spPr>
          <a:xfrm flipV="1">
            <a:off x="7712295" y="5529264"/>
            <a:ext cx="0" cy="2973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350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8F343-1A37-4A67-B721-C5E611C7F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Diffusion Maps Regularization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953000" y="2743200"/>
            <a:ext cx="2362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863130"/>
                  </p:ext>
                </p:extLst>
              </p:nvPr>
            </p:nvGraphicFramePr>
            <p:xfrm>
              <a:off x="4133461" y="3276600"/>
              <a:ext cx="6759440" cy="3344148"/>
            </p:xfrm>
            <a:graphic>
              <a:graphicData uri="http://schemas.openxmlformats.org/drawingml/2006/table">
                <a:tbl>
                  <a:tblPr rtl="1" firstRow="1" bandRow="1">
                    <a:tableStyleId>{21E4AEA4-8DFA-4A89-87EB-49C32662AFE0}</a:tableStyleId>
                  </a:tblPr>
                  <a:tblGrid>
                    <a:gridCol w="3472058">
                      <a:extLst>
                        <a:ext uri="{9D8B030D-6E8A-4147-A177-3AD203B41FA5}">
                          <a16:colId xmlns:a16="http://schemas.microsoft.com/office/drawing/2014/main" val="4032077787"/>
                        </a:ext>
                      </a:extLst>
                    </a:gridCol>
                    <a:gridCol w="3287382">
                      <a:extLst>
                        <a:ext uri="{9D8B030D-6E8A-4147-A177-3AD203B41FA5}">
                          <a16:colId xmlns:a16="http://schemas.microsoft.com/office/drawing/2014/main" val="702319688"/>
                        </a:ext>
                      </a:extLst>
                    </a:gridCol>
                  </a:tblGrid>
                  <a:tr h="390996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400" dirty="0"/>
                            <a:t>Expression</a:t>
                          </a:r>
                          <a:endParaRPr lang="he-IL" sz="1400" dirty="0"/>
                        </a:p>
                      </a:txBody>
                      <a:tcPr marL="156334" marR="156334" marT="78167" marB="78167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400" dirty="0"/>
                            <a:t>Algorithm Part</a:t>
                          </a:r>
                          <a:endParaRPr lang="he-IL" sz="1400" dirty="0"/>
                        </a:p>
                      </a:txBody>
                      <a:tcPr marL="156334" marR="156334" marT="78167" marB="78167"/>
                    </a:tc>
                    <a:extLst>
                      <a:ext uri="{0D108BD9-81ED-4DB2-BD59-A6C34878D82A}">
                        <a16:rowId xmlns:a16="http://schemas.microsoft.com/office/drawing/2014/main" val="1712702967"/>
                      </a:ext>
                    </a:extLst>
                  </a:tr>
                  <a:tr h="403694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 marL="156334" marR="156334" marT="78167" marB="78167"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400" dirty="0"/>
                            <a:t>Receive</a:t>
                          </a:r>
                          <a:r>
                            <a:rPr lang="en-US" sz="1400" baseline="0" dirty="0"/>
                            <a:t> HD Database</a:t>
                          </a:r>
                          <a:endParaRPr lang="he-IL" sz="1400" dirty="0"/>
                        </a:p>
                      </a:txBody>
                      <a:tcPr marL="156334" marR="156334" marT="78167" marB="78167" anchor="ctr"/>
                    </a:tc>
                    <a:extLst>
                      <a:ext uri="{0D108BD9-81ED-4DB2-BD59-A6C34878D82A}">
                        <a16:rowId xmlns:a16="http://schemas.microsoft.com/office/drawing/2014/main" val="3733938308"/>
                      </a:ext>
                    </a:extLst>
                  </a:tr>
                  <a:tr h="686479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‖"/>
                                                    <m:endChr m:val="‖"/>
                                                    <m:ctrlP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𝑗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 marL="156334" marR="156334" marT="78167" marB="78167"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400" baseline="0" dirty="0"/>
                            <a:t>Affinity Matrix</a:t>
                          </a:r>
                          <a:endParaRPr lang="he-IL" sz="1400" dirty="0"/>
                        </a:p>
                      </a:txBody>
                      <a:tcPr marL="156334" marR="156334" marT="78167" marB="78167" anchor="ctr"/>
                    </a:tc>
                    <a:extLst>
                      <a:ext uri="{0D108BD9-81ED-4DB2-BD59-A6C34878D82A}">
                        <a16:rowId xmlns:a16="http://schemas.microsoft.com/office/drawing/2014/main" val="1351587827"/>
                      </a:ext>
                    </a:extLst>
                  </a:tr>
                  <a:tr h="620993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groupChr>
                                  <m:groupChrPr>
                                    <m:chr m:val="→"/>
                                    <m:vertJc m:val="bot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𝑜𝑟𝑚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</m:groupCh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 marL="156334" marR="156334" marT="78167" marB="78167"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400" dirty="0"/>
                            <a:t>Transition</a:t>
                          </a:r>
                          <a:r>
                            <a:rPr lang="en-US" sz="1400" baseline="0" dirty="0"/>
                            <a:t> Probability Matrix</a:t>
                          </a:r>
                          <a:endParaRPr lang="he-IL" sz="1400" dirty="0"/>
                        </a:p>
                      </a:txBody>
                      <a:tcPr marL="156334" marR="156334" marT="78167" marB="78167" anchor="ctr"/>
                    </a:tc>
                    <a:extLst>
                      <a:ext uri="{0D108BD9-81ED-4DB2-BD59-A6C34878D82A}">
                        <a16:rowId xmlns:a16="http://schemas.microsoft.com/office/drawing/2014/main" val="3437859653"/>
                      </a:ext>
                    </a:extLst>
                  </a:tr>
                  <a:tr h="620993">
                    <a:tc>
                      <a:txBody>
                        <a:bodyPr/>
                        <a:lstStyle/>
                        <a:p>
                          <a:pPr marL="0" marR="0" lvl="0" indent="0" algn="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𝐸𝑉𝐷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156334" marR="156334" marT="78167" marB="78167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400"/>
                            <a:t>Eigen</a:t>
                          </a:r>
                          <a:r>
                            <a:rPr lang="en-US" sz="1400" baseline="0"/>
                            <a:t> Value Decomposition</a:t>
                          </a:r>
                          <a:endParaRPr lang="he-IL" sz="1400"/>
                        </a:p>
                      </a:txBody>
                      <a:tcPr marL="156334" marR="156334" marT="78167" marB="78167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327877"/>
                      </a:ext>
                    </a:extLst>
                  </a:tr>
                  <a:tr h="620993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he-IL" sz="1400" i="1">
                            <a:latin typeface="Cambria Math" panose="02040503050406030204" pitchFamily="18" charset="0"/>
                          </a:endParaRPr>
                        </a:p>
                      </a:txBody>
                      <a:tcPr marL="156334" marR="156334" marT="78167" marB="78167"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400" dirty="0"/>
                            <a:t>Diffusio</a:t>
                          </a:r>
                          <a:r>
                            <a:rPr lang="en-US" sz="1400" baseline="0" dirty="0"/>
                            <a:t>n Maps Coordinates</a:t>
                          </a:r>
                          <a:endParaRPr lang="he-IL" sz="1400" dirty="0"/>
                        </a:p>
                      </a:txBody>
                      <a:tcPr marL="156334" marR="156334" marT="78167" marB="78167" anchor="ctr"/>
                    </a:tc>
                    <a:extLst>
                      <a:ext uri="{0D108BD9-81ED-4DB2-BD59-A6C34878D82A}">
                        <a16:rowId xmlns:a16="http://schemas.microsoft.com/office/drawing/2014/main" val="22634916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863130"/>
                  </p:ext>
                </p:extLst>
              </p:nvPr>
            </p:nvGraphicFramePr>
            <p:xfrm>
              <a:off x="4133461" y="3276600"/>
              <a:ext cx="6759440" cy="3344148"/>
            </p:xfrm>
            <a:graphic>
              <a:graphicData uri="http://schemas.openxmlformats.org/drawingml/2006/table">
                <a:tbl>
                  <a:tblPr rtl="1" firstRow="1" bandRow="1">
                    <a:tableStyleId>{21E4AEA4-8DFA-4A89-87EB-49C32662AFE0}</a:tableStyleId>
                  </a:tblPr>
                  <a:tblGrid>
                    <a:gridCol w="3472058">
                      <a:extLst>
                        <a:ext uri="{9D8B030D-6E8A-4147-A177-3AD203B41FA5}">
                          <a16:colId xmlns:a16="http://schemas.microsoft.com/office/drawing/2014/main" val="4032077787"/>
                        </a:ext>
                      </a:extLst>
                    </a:gridCol>
                    <a:gridCol w="3287382">
                      <a:extLst>
                        <a:ext uri="{9D8B030D-6E8A-4147-A177-3AD203B41FA5}">
                          <a16:colId xmlns:a16="http://schemas.microsoft.com/office/drawing/2014/main" val="702319688"/>
                        </a:ext>
                      </a:extLst>
                    </a:gridCol>
                  </a:tblGrid>
                  <a:tr h="390996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400" dirty="0"/>
                            <a:t>Expression</a:t>
                          </a:r>
                          <a:endParaRPr lang="he-IL" sz="1400" dirty="0"/>
                        </a:p>
                      </a:txBody>
                      <a:tcPr marL="156334" marR="156334" marT="78167" marB="78167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400" dirty="0"/>
                            <a:t>Algorithm Part</a:t>
                          </a:r>
                          <a:endParaRPr lang="he-IL" sz="1400" dirty="0"/>
                        </a:p>
                      </a:txBody>
                      <a:tcPr marL="156334" marR="156334" marT="78167" marB="78167"/>
                    </a:tc>
                    <a:extLst>
                      <a:ext uri="{0D108BD9-81ED-4DB2-BD59-A6C34878D82A}">
                        <a16:rowId xmlns:a16="http://schemas.microsoft.com/office/drawing/2014/main" val="1712702967"/>
                      </a:ext>
                    </a:extLst>
                  </a:tr>
                  <a:tr h="4036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6334" marR="156334" marT="78167" marB="78167" anchor="ctr">
                        <a:blipFill>
                          <a:blip r:embed="rId2"/>
                          <a:stretch>
                            <a:fillRect l="-175" t="-97015" r="-95439" b="-6283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400" dirty="0"/>
                            <a:t>Receive</a:t>
                          </a:r>
                          <a:r>
                            <a:rPr lang="en-US" sz="1400" baseline="0" dirty="0"/>
                            <a:t> HD Database</a:t>
                          </a:r>
                          <a:endParaRPr lang="he-IL" sz="1400" dirty="0"/>
                        </a:p>
                      </a:txBody>
                      <a:tcPr marL="156334" marR="156334" marT="78167" marB="78167" anchor="ctr"/>
                    </a:tc>
                    <a:extLst>
                      <a:ext uri="{0D108BD9-81ED-4DB2-BD59-A6C34878D82A}">
                        <a16:rowId xmlns:a16="http://schemas.microsoft.com/office/drawing/2014/main" val="3733938308"/>
                      </a:ext>
                    </a:extLst>
                  </a:tr>
                  <a:tr h="6864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6334" marR="156334" marT="78167" marB="78167" anchor="ctr">
                        <a:blipFill>
                          <a:blip r:embed="rId2"/>
                          <a:stretch>
                            <a:fillRect l="-175" t="-116814" r="-95439" b="-2725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400" baseline="0" dirty="0"/>
                            <a:t>Affinity Matrix</a:t>
                          </a:r>
                          <a:endParaRPr lang="he-IL" sz="1400" dirty="0"/>
                        </a:p>
                      </a:txBody>
                      <a:tcPr marL="156334" marR="156334" marT="78167" marB="78167" anchor="ctr"/>
                    </a:tc>
                    <a:extLst>
                      <a:ext uri="{0D108BD9-81ED-4DB2-BD59-A6C34878D82A}">
                        <a16:rowId xmlns:a16="http://schemas.microsoft.com/office/drawing/2014/main" val="1351587827"/>
                      </a:ext>
                    </a:extLst>
                  </a:tr>
                  <a:tr h="620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6334" marR="156334" marT="78167" marB="78167" anchor="ctr">
                        <a:blipFill>
                          <a:blip r:embed="rId2"/>
                          <a:stretch>
                            <a:fillRect l="-175" t="-240196" r="-95439" b="-2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400" dirty="0"/>
                            <a:t>Transition</a:t>
                          </a:r>
                          <a:r>
                            <a:rPr lang="en-US" sz="1400" baseline="0" dirty="0"/>
                            <a:t> Probability Matrix</a:t>
                          </a:r>
                          <a:endParaRPr lang="he-IL" sz="1400" dirty="0"/>
                        </a:p>
                      </a:txBody>
                      <a:tcPr marL="156334" marR="156334" marT="78167" marB="78167" anchor="ctr"/>
                    </a:tc>
                    <a:extLst>
                      <a:ext uri="{0D108BD9-81ED-4DB2-BD59-A6C34878D82A}">
                        <a16:rowId xmlns:a16="http://schemas.microsoft.com/office/drawing/2014/main" val="3437859653"/>
                      </a:ext>
                    </a:extLst>
                  </a:tr>
                  <a:tr h="620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6334" marR="156334" marT="78167" marB="78167" anchor="ctr">
                        <a:blipFill>
                          <a:blip r:embed="rId2"/>
                          <a:stretch>
                            <a:fillRect l="-175" t="-340196" r="-95439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400"/>
                            <a:t>Eigen</a:t>
                          </a:r>
                          <a:r>
                            <a:rPr lang="en-US" sz="1400" baseline="0"/>
                            <a:t> Value Decomposition</a:t>
                          </a:r>
                          <a:endParaRPr lang="he-IL" sz="1400"/>
                        </a:p>
                      </a:txBody>
                      <a:tcPr marL="156334" marR="156334" marT="78167" marB="78167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327877"/>
                      </a:ext>
                    </a:extLst>
                  </a:tr>
                  <a:tr h="620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6334" marR="156334" marT="78167" marB="78167" anchor="ctr">
                        <a:blipFill>
                          <a:blip r:embed="rId2"/>
                          <a:stretch>
                            <a:fillRect l="-175" t="-440196" r="-95439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400" dirty="0"/>
                            <a:t>Diffusio</a:t>
                          </a:r>
                          <a:r>
                            <a:rPr lang="en-US" sz="1400" baseline="0" dirty="0"/>
                            <a:t>n Maps Coordinates</a:t>
                          </a:r>
                          <a:endParaRPr lang="he-IL" sz="1400" dirty="0"/>
                        </a:p>
                      </a:txBody>
                      <a:tcPr marL="156334" marR="156334" marT="78167" marB="78167" anchor="ctr"/>
                    </a:tc>
                    <a:extLst>
                      <a:ext uri="{0D108BD9-81ED-4DB2-BD59-A6C34878D82A}">
                        <a16:rowId xmlns:a16="http://schemas.microsoft.com/office/drawing/2014/main" val="22634916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ED4765D9-002E-4C31-ADDD-D71D03BF2F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3461" y="895350"/>
                <a:ext cx="8369818" cy="1485900"/>
              </a:xfrm>
              <a:prstGeom prst="rect">
                <a:avLst/>
              </a:prstGeom>
            </p:spPr>
            <p:txBody>
              <a:bodyPr vert="horz" lIns="91440" tIns="45720" rIns="91440" bIns="45720" rtlCol="1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000" dirty="0"/>
                  <a:t>Given encoder matrix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/>
                  <a:t>EVD solution reads: </a:t>
                </a:r>
              </a:p>
              <a:p>
                <a:pPr algn="l"/>
                <a:endParaRPr lang="en-US" sz="20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endParaRPr lang="en-US" sz="2000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sz="2000" dirty="0"/>
                  <a:t>Regularization term minimizes:</a:t>
                </a:r>
              </a:p>
              <a:p>
                <a:pPr algn="l"/>
                <a:endParaRPr lang="en-US" sz="2000" dirty="0"/>
              </a:p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ED4765D9-002E-4C31-ADDD-D71D03BF2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461" y="895350"/>
                <a:ext cx="8369818" cy="1485900"/>
              </a:xfrm>
              <a:prstGeom prst="rect">
                <a:avLst/>
              </a:prstGeom>
              <a:blipFill>
                <a:blip r:embed="rId3"/>
                <a:stretch>
                  <a:fillRect l="-728" t="-27049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673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36801" y="5941633"/>
            <a:ext cx="2057400" cy="273844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DF53E0A-67B3-48EB-93DC-B8AE31D9A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8489" y="685801"/>
            <a:ext cx="5915025" cy="116330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Training Stage </a:t>
            </a:r>
            <a:r>
              <a:rPr lang="en-US" sz="3600" b="1" dirty="0"/>
              <a:t>B</a:t>
            </a:r>
            <a:br>
              <a:rPr lang="en-US" sz="3600" dirty="0"/>
            </a:br>
            <a:r>
              <a:rPr lang="en-US" sz="3600" dirty="0"/>
              <a:t>Learning the Error Map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9765F18B-663F-47D8-A4FB-279E7AB760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724" y="2205091"/>
            <a:ext cx="2315362" cy="1318021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5103337-22A8-4EF9-871A-ABAB9D028E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201" y="3862212"/>
            <a:ext cx="2329884" cy="13262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9C5417-AE2F-41B7-BD81-5C4672D2E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876" y="2956753"/>
            <a:ext cx="1553163" cy="1416280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069448E-1EC7-4F15-8FA8-7385E437EDCD}"/>
              </a:ext>
            </a:extLst>
          </p:cNvPr>
          <p:cNvCxnSpPr>
            <a:cxnSpLocks/>
            <a:stCxn id="2" idx="0"/>
          </p:cNvCxnSpPr>
          <p:nvPr/>
        </p:nvCxnSpPr>
        <p:spPr>
          <a:xfrm rot="5400000" flipH="1" flipV="1">
            <a:off x="3277800" y="2173758"/>
            <a:ext cx="92652" cy="14733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6397C4F-877B-4234-83D0-09C203D937F8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3247966" y="3712524"/>
            <a:ext cx="152322" cy="14733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20">
            <a:extLst>
              <a:ext uri="{FF2B5EF4-FFF2-40B4-BE49-F238E27FC236}">
                <a16:creationId xmlns:a16="http://schemas.microsoft.com/office/drawing/2014/main" id="{5069448E-1EC7-4F15-8FA8-7385E437EDC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424086" y="2864101"/>
            <a:ext cx="134831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30572" y="2522638"/>
            <a:ext cx="16764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Top Prediction</a:t>
            </a:r>
            <a:endParaRPr lang="he-IL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6366431" y="4645224"/>
            <a:ext cx="16764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Bottom Prediction</a:t>
            </a:r>
            <a:endParaRPr lang="he-IL" sz="1400" dirty="0"/>
          </a:p>
        </p:txBody>
      </p:sp>
      <p:cxnSp>
        <p:nvCxnSpPr>
          <p:cNvPr id="28" name="Connector: Elbow 20">
            <a:extLst>
              <a:ext uri="{FF2B5EF4-FFF2-40B4-BE49-F238E27FC236}">
                <a16:creationId xmlns:a16="http://schemas.microsoft.com/office/drawing/2014/main" id="{5069448E-1EC7-4F15-8FA8-7385E437EDCD}"/>
              </a:ext>
            </a:extLst>
          </p:cNvPr>
          <p:cNvCxnSpPr>
            <a:cxnSpLocks/>
          </p:cNvCxnSpPr>
          <p:nvPr/>
        </p:nvCxnSpPr>
        <p:spPr>
          <a:xfrm flipV="1">
            <a:off x="6400800" y="4495800"/>
            <a:ext cx="134831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cxnSpLocks/>
          </p:cNvCxnSpPr>
          <p:nvPr/>
        </p:nvCxnSpPr>
        <p:spPr>
          <a:xfrm flipV="1">
            <a:off x="3364039" y="3113315"/>
            <a:ext cx="4639171" cy="551578"/>
          </a:xfrm>
          <a:prstGeom prst="bentConnector3">
            <a:avLst>
              <a:gd name="adj1" fmla="val 99961"/>
            </a:avLst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/>
              <p:cNvSpPr/>
              <p:nvPr/>
            </p:nvSpPr>
            <p:spPr>
              <a:xfrm>
                <a:off x="7792800" y="2676526"/>
                <a:ext cx="436800" cy="3942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Oval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800" y="2676526"/>
                <a:ext cx="436800" cy="394292"/>
              </a:xfrm>
              <a:prstGeom prst="ellipse">
                <a:avLst/>
              </a:prstGeom>
              <a:blipFill>
                <a:blip r:embed="rId6"/>
                <a:stretch>
                  <a:fillRect b="-149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/>
              <p:cNvSpPr/>
              <p:nvPr/>
            </p:nvSpPr>
            <p:spPr>
              <a:xfrm>
                <a:off x="7772400" y="4325964"/>
                <a:ext cx="436800" cy="3942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Oval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4325964"/>
                <a:ext cx="436800" cy="394292"/>
              </a:xfrm>
              <a:prstGeom prst="ellipse">
                <a:avLst/>
              </a:prstGeom>
              <a:blipFill>
                <a:blip r:embed="rId7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8302914" y="2514601"/>
            <a:ext cx="16764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Top Error</a:t>
            </a:r>
            <a:endParaRPr lang="he-IL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8307396" y="4648201"/>
            <a:ext cx="16764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Bottom Error</a:t>
            </a:r>
            <a:endParaRPr lang="he-IL" sz="1400" dirty="0"/>
          </a:p>
        </p:txBody>
      </p:sp>
      <p:cxnSp>
        <p:nvCxnSpPr>
          <p:cNvPr id="57" name="Connector: Elbow 20">
            <a:extLst>
              <a:ext uri="{FF2B5EF4-FFF2-40B4-BE49-F238E27FC236}">
                <a16:creationId xmlns:a16="http://schemas.microsoft.com/office/drawing/2014/main" id="{5069448E-1EC7-4F15-8FA8-7385E437EDCD}"/>
              </a:ext>
            </a:extLst>
          </p:cNvPr>
          <p:cNvCxnSpPr>
            <a:cxnSpLocks/>
          </p:cNvCxnSpPr>
          <p:nvPr/>
        </p:nvCxnSpPr>
        <p:spPr>
          <a:xfrm flipV="1">
            <a:off x="8250000" y="2875056"/>
            <a:ext cx="134831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20">
            <a:extLst>
              <a:ext uri="{FF2B5EF4-FFF2-40B4-BE49-F238E27FC236}">
                <a16:creationId xmlns:a16="http://schemas.microsoft.com/office/drawing/2014/main" id="{5069448E-1EC7-4F15-8FA8-7385E437EDCD}"/>
              </a:ext>
            </a:extLst>
          </p:cNvPr>
          <p:cNvCxnSpPr>
            <a:cxnSpLocks/>
          </p:cNvCxnSpPr>
          <p:nvPr/>
        </p:nvCxnSpPr>
        <p:spPr>
          <a:xfrm flipV="1">
            <a:off x="8250000" y="4523111"/>
            <a:ext cx="134831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31">
            <a:extLst>
              <a:ext uri="{FF2B5EF4-FFF2-40B4-BE49-F238E27FC236}">
                <a16:creationId xmlns:a16="http://schemas.microsoft.com/office/drawing/2014/main" id="{B303687A-4DA0-47F7-97FC-2ED6CA0F68A7}"/>
              </a:ext>
            </a:extLst>
          </p:cNvPr>
          <p:cNvCxnSpPr>
            <a:cxnSpLocks/>
          </p:cNvCxnSpPr>
          <p:nvPr/>
        </p:nvCxnSpPr>
        <p:spPr>
          <a:xfrm>
            <a:off x="3373564" y="3664893"/>
            <a:ext cx="4626761" cy="661071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676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36801" y="5941633"/>
            <a:ext cx="2057400" cy="273844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DF53E0A-67B3-48EB-93DC-B8AE31D9A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8489" y="685801"/>
            <a:ext cx="5915025" cy="116330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Training Stage </a:t>
            </a:r>
            <a:r>
              <a:rPr lang="en-US" sz="3600" b="1" dirty="0"/>
              <a:t>B</a:t>
            </a:r>
            <a:br>
              <a:rPr lang="en-US" sz="3600" dirty="0"/>
            </a:br>
            <a:r>
              <a:rPr lang="en-US" sz="3600" dirty="0"/>
              <a:t>Learning the Error Map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9765F18B-663F-47D8-A4FB-279E7AB760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724" y="2205091"/>
            <a:ext cx="2315362" cy="1318021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5103337-22A8-4EF9-871A-ABAB9D028E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201" y="3862212"/>
            <a:ext cx="2329884" cy="13262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9C5417-AE2F-41B7-BD81-5C4672D2E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876" y="2956753"/>
            <a:ext cx="1553163" cy="1416280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069448E-1EC7-4F15-8FA8-7385E437EDCD}"/>
              </a:ext>
            </a:extLst>
          </p:cNvPr>
          <p:cNvCxnSpPr>
            <a:cxnSpLocks/>
            <a:stCxn id="2" idx="0"/>
          </p:cNvCxnSpPr>
          <p:nvPr/>
        </p:nvCxnSpPr>
        <p:spPr>
          <a:xfrm rot="5400000" flipH="1" flipV="1">
            <a:off x="3277800" y="2173758"/>
            <a:ext cx="92652" cy="14733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6397C4F-877B-4234-83D0-09C203D937F8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3247966" y="3712524"/>
            <a:ext cx="152322" cy="14733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43C2EEB-F369-491E-B4CB-71706E8D9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2787288"/>
            <a:ext cx="3514725" cy="2046177"/>
          </a:xfrm>
          <a:prstGeom prst="rect">
            <a:avLst/>
          </a:prstGeom>
        </p:spPr>
      </p:pic>
      <p:cxnSp>
        <p:nvCxnSpPr>
          <p:cNvPr id="18" name="Connector: Elbow 20">
            <a:extLst>
              <a:ext uri="{FF2B5EF4-FFF2-40B4-BE49-F238E27FC236}">
                <a16:creationId xmlns:a16="http://schemas.microsoft.com/office/drawing/2014/main" id="{5069448E-1EC7-4F15-8FA8-7385E437EDC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424086" y="2864101"/>
            <a:ext cx="134831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30572" y="2522638"/>
            <a:ext cx="16764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Top Error</a:t>
            </a:r>
            <a:endParaRPr lang="he-IL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6366431" y="4645224"/>
            <a:ext cx="16764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Bottom Error</a:t>
            </a:r>
            <a:endParaRPr lang="he-IL" sz="1400" dirty="0"/>
          </a:p>
        </p:txBody>
      </p:sp>
      <p:cxnSp>
        <p:nvCxnSpPr>
          <p:cNvPr id="28" name="Connector: Elbow 20">
            <a:extLst>
              <a:ext uri="{FF2B5EF4-FFF2-40B4-BE49-F238E27FC236}">
                <a16:creationId xmlns:a16="http://schemas.microsoft.com/office/drawing/2014/main" id="{5069448E-1EC7-4F15-8FA8-7385E437EDCD}"/>
              </a:ext>
            </a:extLst>
          </p:cNvPr>
          <p:cNvCxnSpPr>
            <a:cxnSpLocks/>
          </p:cNvCxnSpPr>
          <p:nvPr/>
        </p:nvCxnSpPr>
        <p:spPr>
          <a:xfrm flipV="1">
            <a:off x="6400800" y="4495800"/>
            <a:ext cx="134831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073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81950" y="5624513"/>
            <a:ext cx="2057400" cy="273844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DF53E0A-67B3-48EB-93DC-B8AE31D9A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368" y="814953"/>
            <a:ext cx="6291263" cy="97718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Real-time Test on Unseen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BFF73-5662-4D6C-B1F3-4A8DCA64B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516" y="2864100"/>
            <a:ext cx="3158268" cy="1858866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9765F18B-663F-47D8-A4FB-279E7AB760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724" y="2205091"/>
            <a:ext cx="2315362" cy="131802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D5103337-22A8-4EF9-871A-ABAB9D028E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201" y="3862212"/>
            <a:ext cx="2329884" cy="13262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9C5417-AE2F-41B7-BD81-5C4672D2E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0876" y="2956753"/>
            <a:ext cx="1553163" cy="1416280"/>
          </a:xfrm>
          <a:prstGeom prst="rect">
            <a:avLst/>
          </a:prstGeom>
        </p:spPr>
      </p:pic>
      <p:cxnSp>
        <p:nvCxnSpPr>
          <p:cNvPr id="15" name="Connector: Elbow 20">
            <a:extLst>
              <a:ext uri="{FF2B5EF4-FFF2-40B4-BE49-F238E27FC236}">
                <a16:creationId xmlns:a16="http://schemas.microsoft.com/office/drawing/2014/main" id="{5069448E-1EC7-4F15-8FA8-7385E437EDCD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3277800" y="2173758"/>
            <a:ext cx="92652" cy="14733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29">
            <a:extLst>
              <a:ext uri="{FF2B5EF4-FFF2-40B4-BE49-F238E27FC236}">
                <a16:creationId xmlns:a16="http://schemas.microsoft.com/office/drawing/2014/main" id="{66397C4F-877B-4234-83D0-09C203D937F8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3247966" y="3712524"/>
            <a:ext cx="152322" cy="14733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20">
            <a:extLst>
              <a:ext uri="{FF2B5EF4-FFF2-40B4-BE49-F238E27FC236}">
                <a16:creationId xmlns:a16="http://schemas.microsoft.com/office/drawing/2014/main" id="{5069448E-1EC7-4F15-8FA8-7385E437EDC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424086" y="2864101"/>
            <a:ext cx="134831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30572" y="2522638"/>
            <a:ext cx="16764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Top Error</a:t>
            </a:r>
            <a:endParaRPr lang="he-IL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6366431" y="4645224"/>
            <a:ext cx="16764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Bottom Error</a:t>
            </a:r>
            <a:endParaRPr lang="he-IL" sz="1400" dirty="0"/>
          </a:p>
        </p:txBody>
      </p:sp>
      <p:cxnSp>
        <p:nvCxnSpPr>
          <p:cNvPr id="22" name="Connector: Elbow 20">
            <a:extLst>
              <a:ext uri="{FF2B5EF4-FFF2-40B4-BE49-F238E27FC236}">
                <a16:creationId xmlns:a16="http://schemas.microsoft.com/office/drawing/2014/main" id="{5069448E-1EC7-4F15-8FA8-7385E437EDCD}"/>
              </a:ext>
            </a:extLst>
          </p:cNvPr>
          <p:cNvCxnSpPr>
            <a:cxnSpLocks/>
          </p:cNvCxnSpPr>
          <p:nvPr/>
        </p:nvCxnSpPr>
        <p:spPr>
          <a:xfrm flipV="1">
            <a:off x="6400800" y="4495800"/>
            <a:ext cx="134831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786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E3B38-D7D0-4A84-83FD-6D5AF3500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Performance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A57CF-E902-4E4F-B33F-B20B32C32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971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52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0E3B38-D7D0-4A84-83FD-6D5AF3500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Accuracy of VAD</a:t>
            </a:r>
          </a:p>
        </p:txBody>
      </p:sp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FA33E11-2053-4C1D-A120-E459D3FED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51" y="492573"/>
            <a:ext cx="5807286" cy="58807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AE7029-3B47-4925-B773-F9B98B97A5DF}"/>
              </a:ext>
            </a:extLst>
          </p:cNvPr>
          <p:cNvSpPr txBox="1"/>
          <p:nvPr/>
        </p:nvSpPr>
        <p:spPr>
          <a:xfrm rot="16200000">
            <a:off x="4466735" y="2962602"/>
            <a:ext cx="1262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Output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250C4D-11BA-4B3B-AE2A-589ECA89425F}"/>
              </a:ext>
            </a:extLst>
          </p:cNvPr>
          <p:cNvSpPr txBox="1"/>
          <p:nvPr/>
        </p:nvSpPr>
        <p:spPr>
          <a:xfrm>
            <a:off x="8047054" y="633478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Target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142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0E3B38-D7D0-4A84-83FD-6D5AF3500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Robustness of VAD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68BCEE-3CAA-4182-BF28-79E149F9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525323"/>
            <a:ext cx="6553545" cy="381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04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E3B38-D7D0-4A84-83FD-6D5AF3500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Generalization with</a:t>
            </a:r>
            <a:b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Missing and Imbalanced Data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3BFC77C-1487-4EAF-988B-36C1AD272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87" y="2427541"/>
            <a:ext cx="837932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4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8F343-1A37-4A67-B721-C5E611C7F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Agenda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Presentation with Checklist">
            <a:extLst>
              <a:ext uri="{FF2B5EF4-FFF2-40B4-BE49-F238E27FC236}">
                <a16:creationId xmlns:a16="http://schemas.microsoft.com/office/drawing/2014/main" id="{53FFBF9C-08B7-48ED-8D67-F28B532C7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61D7C99-D3DD-4573-86E6-F240D16E5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The challenge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Formulation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Method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Results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Competing state-of-the-art</a:t>
            </a:r>
          </a:p>
        </p:txBody>
      </p:sp>
    </p:spTree>
    <p:extLst>
      <p:ext uri="{BB962C8B-B14F-4D97-AF65-F5344CB8AC3E}">
        <p14:creationId xmlns:p14="http://schemas.microsoft.com/office/powerpoint/2010/main" val="455848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E3B38-D7D0-4A84-83FD-6D5AF3500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 to State-of-the-art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6C7D6AD-B625-4772-BF72-BA3F27F8D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87" y="2509911"/>
            <a:ext cx="837932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95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E3B38-D7D0-4A84-83FD-6D5AF3500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Embedding of Core Algorithm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6EE5C7-389D-4442-83CD-1C2F140E7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87" y="2509911"/>
            <a:ext cx="837932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32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B4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8F343-1A37-4A67-B721-C5E611C7F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Human Voice Activity Detection</a:t>
            </a:r>
          </a:p>
        </p:txBody>
      </p:sp>
      <p:pic>
        <p:nvPicPr>
          <p:cNvPr id="3" name="solution">
            <a:hlinkClick r:id="" action="ppaction://media"/>
            <a:extLst>
              <a:ext uri="{FF2B5EF4-FFF2-40B4-BE49-F238E27FC236}">
                <a16:creationId xmlns:a16="http://schemas.microsoft.com/office/drawing/2014/main" id="{BAF81573-93CF-41AB-B94C-231E2DD173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4300" y="904876"/>
            <a:ext cx="8030404" cy="449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8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8F343-1A37-4A67-B721-C5E611C7F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586162"/>
          </a:xfrm>
        </p:spPr>
        <p:txBody>
          <a:bodyPr anchor="t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Information and 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D7C99-D3DD-4573-86E6-F240D16E5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4535423"/>
            <a:ext cx="4930626" cy="1586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Available Publication: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“</a:t>
            </a:r>
            <a:r>
              <a:rPr lang="en-US" sz="2000" i="1">
                <a:solidFill>
                  <a:schemeClr val="bg1"/>
                </a:solidFill>
              </a:rPr>
              <a:t>Voice Activity Detection for Transient Noisy Environment Based on Diffusion Nets‏</a:t>
            </a:r>
            <a:r>
              <a:rPr lang="en-US" sz="2000">
                <a:solidFill>
                  <a:schemeClr val="bg1"/>
                </a:solidFill>
              </a:rPr>
              <a:t>”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E22D7C2-0BE4-4201-98F6-499E30D00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933758"/>
              </p:ext>
            </p:extLst>
          </p:nvPr>
        </p:nvGraphicFramePr>
        <p:xfrm>
          <a:off x="643467" y="1060534"/>
          <a:ext cx="10898565" cy="244607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71193">
                  <a:extLst>
                    <a:ext uri="{9D8B030D-6E8A-4147-A177-3AD203B41FA5}">
                      <a16:colId xmlns:a16="http://schemas.microsoft.com/office/drawing/2014/main" val="973702324"/>
                    </a:ext>
                  </a:extLst>
                </a:gridCol>
                <a:gridCol w="3944723">
                  <a:extLst>
                    <a:ext uri="{9D8B030D-6E8A-4147-A177-3AD203B41FA5}">
                      <a16:colId xmlns:a16="http://schemas.microsoft.com/office/drawing/2014/main" val="12161360"/>
                    </a:ext>
                  </a:extLst>
                </a:gridCol>
                <a:gridCol w="3354197">
                  <a:extLst>
                    <a:ext uri="{9D8B030D-6E8A-4147-A177-3AD203B41FA5}">
                      <a16:colId xmlns:a16="http://schemas.microsoft.com/office/drawing/2014/main" val="2807652976"/>
                    </a:ext>
                  </a:extLst>
                </a:gridCol>
                <a:gridCol w="1828452">
                  <a:extLst>
                    <a:ext uri="{9D8B030D-6E8A-4147-A177-3AD203B41FA5}">
                      <a16:colId xmlns:a16="http://schemas.microsoft.com/office/drawing/2014/main" val="3652548118"/>
                    </a:ext>
                  </a:extLst>
                </a:gridCol>
              </a:tblGrid>
              <a:tr h="1016909">
                <a:tc>
                  <a:txBody>
                    <a:bodyPr/>
                    <a:lstStyle/>
                    <a:p>
                      <a:pPr algn="ctr" rtl="0"/>
                      <a:r>
                        <a:rPr lang="en-US" sz="2700"/>
                        <a:t>LinkedIn</a:t>
                      </a:r>
                    </a:p>
                  </a:txBody>
                  <a:tcPr marL="137420" marR="137420" marT="68710" marB="68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Personal Website</a:t>
                      </a:r>
                    </a:p>
                  </a:txBody>
                  <a:tcPr marL="137420" marR="137420" marT="68710" marB="68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E-mail</a:t>
                      </a:r>
                    </a:p>
                  </a:txBody>
                  <a:tcPr marL="137420" marR="137420" marT="68710" marB="68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Google Scholar</a:t>
                      </a:r>
                    </a:p>
                  </a:txBody>
                  <a:tcPr marL="137420" marR="137420" marT="68710" marB="68710"/>
                </a:tc>
                <a:extLst>
                  <a:ext uri="{0D108BD9-81ED-4DB2-BD59-A6C34878D82A}">
                    <a16:rowId xmlns:a16="http://schemas.microsoft.com/office/drawing/2014/main" val="2556424222"/>
                  </a:ext>
                </a:extLst>
              </a:tr>
              <a:tr h="1429170"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Amir Ivry</a:t>
                      </a:r>
                    </a:p>
                  </a:txBody>
                  <a:tcPr marL="137420" marR="137420" marT="68710" marB="68710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/>
                        <a:t>sivry.webgr.technion.ac.il</a:t>
                      </a:r>
                    </a:p>
                    <a:p>
                      <a:endParaRPr lang="en-US" sz="2700"/>
                    </a:p>
                  </a:txBody>
                  <a:tcPr marL="137420" marR="137420" marT="68710" marB="68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amirivry@gmail.com</a:t>
                      </a:r>
                    </a:p>
                  </a:txBody>
                  <a:tcPr marL="137420" marR="137420" marT="68710" marB="68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Amir Ivry</a:t>
                      </a:r>
                    </a:p>
                  </a:txBody>
                  <a:tcPr marL="137420" marR="137420" marT="68710" marB="68710"/>
                </a:tc>
                <a:extLst>
                  <a:ext uri="{0D108BD9-81ED-4DB2-BD59-A6C34878D82A}">
                    <a16:rowId xmlns:a16="http://schemas.microsoft.com/office/drawing/2014/main" val="1634551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231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60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8F343-1A37-4A67-B721-C5E611C7F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Challenge</a:t>
            </a:r>
          </a:p>
        </p:txBody>
      </p:sp>
      <p:pic>
        <p:nvPicPr>
          <p:cNvPr id="6" name="challenge">
            <a:hlinkClick r:id="" action="ppaction://media"/>
            <a:extLst>
              <a:ext uri="{FF2B5EF4-FFF2-40B4-BE49-F238E27FC236}">
                <a16:creationId xmlns:a16="http://schemas.microsoft.com/office/drawing/2014/main" id="{F3B76CFB-2243-4EE9-BB59-F94CA42816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5517" y="901446"/>
            <a:ext cx="8153400" cy="505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6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8F343-1A37-4A67-B721-C5E611C7F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The Challenge - </a:t>
            </a:r>
            <a:r>
              <a:rPr lang="en-US" sz="4000" dirty="0">
                <a:solidFill>
                  <a:srgbClr val="FF0000"/>
                </a:solidFill>
              </a:rPr>
              <a:t>False Negative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61D7C99-D3DD-4573-86E6-F240D16E5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45" y="2490252"/>
            <a:ext cx="5126896" cy="3227626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Transient interference:</a:t>
            </a:r>
          </a:p>
          <a:p>
            <a:pPr lvl="1"/>
            <a:r>
              <a:rPr lang="en-US" sz="1900" dirty="0">
                <a:solidFill>
                  <a:srgbClr val="000000"/>
                </a:solidFill>
              </a:rPr>
              <a:t>Rapidly vary in time</a:t>
            </a:r>
          </a:p>
          <a:p>
            <a:pPr lvl="1"/>
            <a:r>
              <a:rPr lang="en-US" sz="1900" dirty="0">
                <a:solidFill>
                  <a:srgbClr val="000000"/>
                </a:solidFill>
              </a:rPr>
              <a:t>High energy levels</a:t>
            </a:r>
          </a:p>
          <a:p>
            <a:pPr lvl="1"/>
            <a:r>
              <a:rPr lang="en-US" sz="1900" dirty="0">
                <a:solidFill>
                  <a:srgbClr val="000000"/>
                </a:solidFill>
              </a:rPr>
              <a:t>Dominant &amp; screen speech</a:t>
            </a:r>
          </a:p>
          <a:p>
            <a:endParaRPr lang="en-US" sz="19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May lead to loss of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CEF81-0BB0-48E6-A9F2-968E757DF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291" y="2553604"/>
            <a:ext cx="6550814" cy="409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99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F343-1A37-4A67-B721-C5E611C7F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473" y="838200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5400"/>
              <a:t>Problem Formulation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1D7C99-D3DD-4573-86E6-F240D16E5A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0" y="2204788"/>
                <a:ext cx="9144000" cy="398846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:r>
                  <a:rPr lang="en-US" sz="3000" dirty="0"/>
                  <a:t>      </a:t>
                </a:r>
                <a14:m>
                  <m:oMath xmlns:m="http://schemas.openxmlformats.org/officeDocument/2006/math">
                    <m:r>
                      <a:rPr lang="en-US" sz="3000">
                        <a:latin typeface="Cambria Math" panose="02040503050406030204" pitchFamily="18" charset="0"/>
                      </a:rPr>
                      <m:t>        </m:t>
                    </m:r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𝑠𝑝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</a:rPr>
                      <m:t>         +       </m:t>
                    </m:r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</a:rPr>
                      <m:t>        +          </m:t>
                    </m:r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</a:rPr>
                      <m:t>        =</m:t>
                    </m:r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1D7C99-D3DD-4573-86E6-F240D16E5A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2204788"/>
                <a:ext cx="9144000" cy="398846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87E50C-8C38-40B8-AA41-628661CB7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140" y="3276601"/>
            <a:ext cx="2100262" cy="1313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A9FAA-03AD-407E-9A50-78374F70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540" y="3420978"/>
            <a:ext cx="1905000" cy="1205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CCC6BD-1691-4EA0-A356-75B6569CF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628" y="3638832"/>
            <a:ext cx="2340973" cy="3956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298DFC-96D3-4FD4-B2D7-5693125F1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778" y="5181600"/>
            <a:ext cx="5570222" cy="16452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97E736-A5B7-4684-879F-9F6DCEDEF8D2}"/>
                  </a:ext>
                </a:extLst>
              </p:cNvPr>
              <p:cNvSpPr/>
              <p:nvPr/>
            </p:nvSpPr>
            <p:spPr>
              <a:xfrm>
                <a:off x="5421562" y="4854086"/>
                <a:ext cx="11126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97E736-A5B7-4684-879F-9F6DCEDEF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562" y="4854086"/>
                <a:ext cx="111265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9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8F343-1A37-4A67-B721-C5E611C7F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1D7C99-D3DD-4573-86E6-F240D16E5A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6901" y="2832565"/>
                <a:ext cx="5575967" cy="3227626"/>
              </a:xfrm>
            </p:spPr>
            <p:txBody>
              <a:bodyPr anchor="ctr">
                <a:norm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is processed in overlapping time frames of length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algn="just"/>
                <a:endParaRPr lang="en-US" sz="2000" dirty="0">
                  <a:solidFill>
                    <a:srgbClr val="000000"/>
                  </a:solidFill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audio frame </a:t>
                </a:r>
              </a:p>
              <a:p>
                <a:pPr algn="just"/>
                <a:endParaRPr lang="en-US" sz="2000" dirty="0">
                  <a:solidFill>
                    <a:srgbClr val="000000"/>
                  </a:solidFill>
                </a:endParaRPr>
              </a:p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is audio data set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time frames</a:t>
                </a:r>
              </a:p>
              <a:p>
                <a:pPr algn="just"/>
                <a:endParaRPr lang="en-US" sz="2000" dirty="0">
                  <a:solidFill>
                    <a:srgbClr val="000000"/>
                  </a:solidFill>
                </a:endParaRPr>
              </a:p>
              <a:p>
                <a:pPr marL="0" indent="0" algn="just">
                  <a:buNone/>
                </a:pPr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1D7C99-D3DD-4573-86E6-F240D16E5A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901" y="2832565"/>
                <a:ext cx="5575967" cy="3227626"/>
              </a:xfrm>
              <a:blipFill>
                <a:blip r:embed="rId3"/>
                <a:stretch>
                  <a:fillRect l="-984" r="-1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0EFBCA0-CC13-4C2F-98B8-21CBFB336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8" y="3517374"/>
            <a:ext cx="4954693" cy="18580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EB03EF-7408-4366-8B53-1179637CB949}"/>
              </a:ext>
            </a:extLst>
          </p:cNvPr>
          <p:cNvSpPr/>
          <p:nvPr/>
        </p:nvSpPr>
        <p:spPr>
          <a:xfrm>
            <a:off x="6429378" y="3517375"/>
            <a:ext cx="609600" cy="180765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C31387-3A5A-4FC2-AAF9-C172C5C65378}"/>
              </a:ext>
            </a:extLst>
          </p:cNvPr>
          <p:cNvSpPr/>
          <p:nvPr/>
        </p:nvSpPr>
        <p:spPr>
          <a:xfrm>
            <a:off x="6772278" y="3517374"/>
            <a:ext cx="609600" cy="1807653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9574E-21D2-4265-AC67-D2EBDE2FD954}"/>
              </a:ext>
            </a:extLst>
          </p:cNvPr>
          <p:cNvSpPr/>
          <p:nvPr/>
        </p:nvSpPr>
        <p:spPr>
          <a:xfrm>
            <a:off x="7077078" y="3517374"/>
            <a:ext cx="609600" cy="1807653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85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64D969-46F1-44FC-B488-3FA68C677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707"/>
            <a:ext cx="12188952" cy="665629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9">
            <a:extLst>
              <a:ext uri="{FF2B5EF4-FFF2-40B4-BE49-F238E27FC236}">
                <a16:creationId xmlns:a16="http://schemas.microsoft.com/office/drawing/2014/main" id="{F3003D4E-E9FF-4669-90E7-7CED08158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7101"/>
          <a:stretch/>
        </p:blipFill>
        <p:spPr>
          <a:xfrm flipV="1">
            <a:off x="2" y="1"/>
            <a:ext cx="12191999" cy="1878950"/>
          </a:xfrm>
          <a:custGeom>
            <a:avLst/>
            <a:gdLst>
              <a:gd name="connsiteX0" fmla="*/ 0 w 12191999"/>
              <a:gd name="connsiteY0" fmla="*/ 1878950 h 1878950"/>
              <a:gd name="connsiteX1" fmla="*/ 12191999 w 12191999"/>
              <a:gd name="connsiteY1" fmla="*/ 1878950 h 1878950"/>
              <a:gd name="connsiteX2" fmla="*/ 12191999 w 12191999"/>
              <a:gd name="connsiteY2" fmla="*/ 0 h 1878950"/>
              <a:gd name="connsiteX3" fmla="*/ 0 w 12191999"/>
              <a:gd name="connsiteY3" fmla="*/ 0 h 187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878950">
                <a:moveTo>
                  <a:pt x="0" y="1878950"/>
                </a:moveTo>
                <a:lnTo>
                  <a:pt x="12191999" y="187895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A7D98261-3895-4FB5-B9CE-26FAF635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914024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8F343-1A37-4A67-B721-C5E611C7F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61" y="1401859"/>
            <a:ext cx="3510845" cy="405428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1D7C99-D3DD-4573-86E6-F240D16E5A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53339" y="1553134"/>
                <a:ext cx="7165910" cy="3751732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200" dirty="0">
                    <a:solidFill>
                      <a:srgbClr val="FFFFFF"/>
                    </a:solidFill>
                  </a:rPr>
                  <a:t>Speech presence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FFFF"/>
                    </a:solidFill>
                  </a:rPr>
                  <a:t> or absence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FFFF"/>
                    </a:solidFill>
                  </a:rPr>
                  <a:t> determined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𝑠𝑝</m:t>
                        </m:r>
                      </m:sup>
                    </m:sSup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en-US" sz="2200" dirty="0">
                  <a:solidFill>
                    <a:srgbClr val="FFFFF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FFFFFF"/>
                    </a:solidFill>
                  </a:rPr>
                  <a:t> is speech indicator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FFFFFF"/>
                    </a:solidFill>
                  </a:rPr>
                  <a:t> frame:</a:t>
                </a:r>
              </a:p>
              <a:p>
                <a:endParaRPr lang="en-US" sz="2200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2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2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en-US" sz="2200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en-US" sz="2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1D7C99-D3DD-4573-86E6-F240D16E5A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53339" y="1553134"/>
                <a:ext cx="7165910" cy="3751732"/>
              </a:xfrm>
              <a:blipFill>
                <a:blip r:embed="rId4"/>
                <a:stretch>
                  <a:fillRect l="-1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3">
            <a:extLst>
              <a:ext uri="{FF2B5EF4-FFF2-40B4-BE49-F238E27FC236}">
                <a16:creationId xmlns:a16="http://schemas.microsoft.com/office/drawing/2014/main" id="{9E0A01E6-95B9-424D-93AE-19F4928D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44454"/>
            <a:ext cx="12188952" cy="8135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2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64D969-46F1-44FC-B488-3FA68C677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707"/>
            <a:ext cx="12188952" cy="665629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003D4E-E9FF-4669-90E7-7CED08158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7101"/>
          <a:stretch/>
        </p:blipFill>
        <p:spPr>
          <a:xfrm flipV="1">
            <a:off x="2" y="1"/>
            <a:ext cx="12191999" cy="1878950"/>
          </a:xfrm>
          <a:custGeom>
            <a:avLst/>
            <a:gdLst>
              <a:gd name="connsiteX0" fmla="*/ 0 w 12191999"/>
              <a:gd name="connsiteY0" fmla="*/ 1878950 h 1878950"/>
              <a:gd name="connsiteX1" fmla="*/ 12191999 w 12191999"/>
              <a:gd name="connsiteY1" fmla="*/ 1878950 h 1878950"/>
              <a:gd name="connsiteX2" fmla="*/ 12191999 w 12191999"/>
              <a:gd name="connsiteY2" fmla="*/ 0 h 1878950"/>
              <a:gd name="connsiteX3" fmla="*/ 0 w 12191999"/>
              <a:gd name="connsiteY3" fmla="*/ 0 h 187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878950">
                <a:moveTo>
                  <a:pt x="0" y="1878950"/>
                </a:moveTo>
                <a:lnTo>
                  <a:pt x="12191999" y="187895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98261-3895-4FB5-B9CE-26FAF635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914024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8F343-1A37-4A67-B721-C5E611C7F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61" y="1401859"/>
            <a:ext cx="3510845" cy="405428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1D7C99-D3DD-4573-86E6-F240D16E5A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7800" y="1553134"/>
                <a:ext cx="6536094" cy="3751732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endParaRPr lang="en-US" sz="2200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en-US" sz="2200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FFFF"/>
                    </a:solidFill>
                  </a:rPr>
                  <a:t>The goal of this study is to estimate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2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1D7C99-D3DD-4573-86E6-F240D16E5A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7800" y="1553134"/>
                <a:ext cx="6536094" cy="3751732"/>
              </a:xfrm>
              <a:blipFill>
                <a:blip r:embed="rId3"/>
                <a:stretch>
                  <a:fillRect l="-1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9E0A01E6-95B9-424D-93AE-19F4928D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44454"/>
            <a:ext cx="12188952" cy="8135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19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530</Words>
  <Application>Microsoft Office PowerPoint</Application>
  <PresentationFormat>Widescreen</PresentationFormat>
  <Paragraphs>158</Paragraphs>
  <Slides>33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Human Voice Activity Detection with Deep Learning</vt:lpstr>
      <vt:lpstr>About Me</vt:lpstr>
      <vt:lpstr>Agenda</vt:lpstr>
      <vt:lpstr>The Challenge</vt:lpstr>
      <vt:lpstr>The Challenge - False Negative</vt:lpstr>
      <vt:lpstr>Problem Formulation</vt:lpstr>
      <vt:lpstr>Problem Formulation</vt:lpstr>
      <vt:lpstr>Problem Formulation</vt:lpstr>
      <vt:lpstr>Problem Formulation</vt:lpstr>
      <vt:lpstr>Features Toolbox</vt:lpstr>
      <vt:lpstr>Mel Frequency Cepstral Coefficients (MFCCs)</vt:lpstr>
      <vt:lpstr>Diffusion Maps</vt:lpstr>
      <vt:lpstr>Diffusion Maps Basic Algorithm</vt:lpstr>
      <vt:lpstr>Diffusion Maps - Illustration</vt:lpstr>
      <vt:lpstr>Diffusion Maps Desired Properties</vt:lpstr>
      <vt:lpstr>Diffusion Maps Drawbacks</vt:lpstr>
      <vt:lpstr>Deep Learning Based VAD</vt:lpstr>
      <vt:lpstr>Fully Connected Neural Network</vt:lpstr>
      <vt:lpstr>Encoder-Decoder Architecture</vt:lpstr>
      <vt:lpstr>Relation Between Features:  Diffusion Maps of  MFCC</vt:lpstr>
      <vt:lpstr>Training Stage A Learning Low Dimensional Code</vt:lpstr>
      <vt:lpstr>Diffusion Maps Regularization</vt:lpstr>
      <vt:lpstr>Training Stage B Learning the Error Map</vt:lpstr>
      <vt:lpstr>Training Stage B Learning the Error Map</vt:lpstr>
      <vt:lpstr>Real-time Test on Unseen Data</vt:lpstr>
      <vt:lpstr>Performance</vt:lpstr>
      <vt:lpstr>Accuracy of VAD</vt:lpstr>
      <vt:lpstr>Robustness of VAD</vt:lpstr>
      <vt:lpstr>Generalization with Missing and Imbalanced Data</vt:lpstr>
      <vt:lpstr>Comparison to State-of-the-art</vt:lpstr>
      <vt:lpstr>Embedding of Core Algorithm</vt:lpstr>
      <vt:lpstr>Human Voice Activity Detection</vt:lpstr>
      <vt:lpstr>Information and 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Voice Activity Detection with Deep Learning</dc:title>
  <dc:creator>Amir Ivry</dc:creator>
  <cp:lastModifiedBy>Amir Ivry</cp:lastModifiedBy>
  <cp:revision>1</cp:revision>
  <dcterms:created xsi:type="dcterms:W3CDTF">2020-06-03T20:02:42Z</dcterms:created>
  <dcterms:modified xsi:type="dcterms:W3CDTF">2020-06-03T20:04:36Z</dcterms:modified>
</cp:coreProperties>
</file>